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2" roundtripDataSignature="AMtx7mgGzuRB/+hLS+RrTGFCsz5E66Ng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customschemas.google.com/relationships/presentationmetadata" Target="metadata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2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4" name="Google Shape;1854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0" name="Google Shape;2030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8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2" name="Google Shape;2242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7" name="Google Shape;2307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9"/>
          <p:cNvSpPr/>
          <p:nvPr/>
        </p:nvSpPr>
        <p:spPr>
          <a:xfrm>
            <a:off x="0" y="-3867"/>
            <a:ext cx="12192000" cy="6861864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4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>
  <p:cSld name="標題投影片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1" name="Google Shape;21;p4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4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4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4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4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4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jpg"/><Relationship Id="rId4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"/>
          <p:cNvGrpSpPr/>
          <p:nvPr/>
        </p:nvGrpSpPr>
        <p:grpSpPr>
          <a:xfrm>
            <a:off x="-6172407" y="2113353"/>
            <a:ext cx="11352585" cy="4740785"/>
            <a:chOff x="-6172407" y="2117213"/>
            <a:chExt cx="11352585" cy="4740785"/>
          </a:xfrm>
        </p:grpSpPr>
        <p:sp>
          <p:nvSpPr>
            <p:cNvPr id="86" name="Google Shape;86;p1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1"/>
          <p:cNvGrpSpPr/>
          <p:nvPr/>
        </p:nvGrpSpPr>
        <p:grpSpPr>
          <a:xfrm>
            <a:off x="-7778700" y="1540699"/>
            <a:ext cx="11430519" cy="5317299"/>
            <a:chOff x="-7778700" y="1540699"/>
            <a:chExt cx="11430519" cy="5317299"/>
          </a:xfrm>
        </p:grpSpPr>
        <p:sp>
          <p:nvSpPr>
            <p:cNvPr id="93" name="Google Shape;93;p1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"/>
          <p:cNvGrpSpPr/>
          <p:nvPr/>
        </p:nvGrpSpPr>
        <p:grpSpPr>
          <a:xfrm>
            <a:off x="-9433967" y="2124388"/>
            <a:ext cx="13346635" cy="4740785"/>
            <a:chOff x="-9433967" y="2117213"/>
            <a:chExt cx="13346635" cy="4740785"/>
          </a:xfrm>
        </p:grpSpPr>
        <p:sp>
          <p:nvSpPr>
            <p:cNvPr id="101" name="Google Shape;101;p1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"/>
          <p:cNvGrpSpPr/>
          <p:nvPr/>
        </p:nvGrpSpPr>
        <p:grpSpPr>
          <a:xfrm>
            <a:off x="-11681699" y="5530437"/>
            <a:ext cx="16063608" cy="1334894"/>
            <a:chOff x="-11681699" y="5523104"/>
            <a:chExt cx="16063608" cy="1334894"/>
          </a:xfrm>
        </p:grpSpPr>
        <p:sp>
          <p:nvSpPr>
            <p:cNvPr id="111" name="Google Shape;111;p1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1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1" name="Google Shape;121;p1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1"/>
          <p:cNvSpPr/>
          <p:nvPr/>
        </p:nvSpPr>
        <p:spPr>
          <a:xfrm>
            <a:off x="-17032" y="2439855"/>
            <a:ext cx="8570348" cy="2026192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rgbClr val="F5F7F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6813" y="1987816"/>
            <a:ext cx="3403280" cy="241744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1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25" name="Google Shape;125;p1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7" name="Google Shape;127;p1"/>
          <p:cNvCxnSpPr/>
          <p:nvPr/>
        </p:nvCxnSpPr>
        <p:spPr>
          <a:xfrm>
            <a:off x="7036067" y="4593112"/>
            <a:ext cx="4860900" cy="937800"/>
          </a:xfrm>
          <a:prstGeom prst="bentConnector3">
            <a:avLst>
              <a:gd fmla="val 77721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28" name="Google Shape;128;p1"/>
          <p:cNvCxnSpPr/>
          <p:nvPr/>
        </p:nvCxnSpPr>
        <p:spPr>
          <a:xfrm flipH="1" rot="10800000">
            <a:off x="4177364" y="4783781"/>
            <a:ext cx="7507800" cy="1492800"/>
          </a:xfrm>
          <a:prstGeom prst="bentConnector3">
            <a:avLst>
              <a:gd fmla="val 83717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29" name="Google Shape;129;p1"/>
          <p:cNvCxnSpPr/>
          <p:nvPr/>
        </p:nvCxnSpPr>
        <p:spPr>
          <a:xfrm flipH="1" rot="10800000">
            <a:off x="8610600" y="5151726"/>
            <a:ext cx="2574000" cy="374400"/>
          </a:xfrm>
          <a:prstGeom prst="bentConnector3">
            <a:avLst>
              <a:gd fmla="val 6047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30" name="Google Shape;130;p1"/>
          <p:cNvCxnSpPr/>
          <p:nvPr/>
        </p:nvCxnSpPr>
        <p:spPr>
          <a:xfrm flipH="1" rot="-5400000">
            <a:off x="6974576" y="3414916"/>
            <a:ext cx="6758100" cy="852300"/>
          </a:xfrm>
          <a:prstGeom prst="bentConnector3">
            <a:avLst>
              <a:gd fmla="val 8090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31" name="Google Shape;131;p1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2" name="Google Shape;132;p1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3" name="Google Shape;133;p1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"/>
          <p:cNvSpPr txBox="1"/>
          <p:nvPr/>
        </p:nvSpPr>
        <p:spPr>
          <a:xfrm>
            <a:off x="7098725" y="2919739"/>
            <a:ext cx="2758251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楊昌龍</a:t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楊志騰</a:t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陳星佑</a:t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侯勝勳</a:t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指導老師：陳俊瑋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Google Shape;650;p10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651" name="Google Shape;651;p10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0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10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10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10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0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7" name="Google Shape;657;p10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658" name="Google Shape;658;p10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0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0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0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0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0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0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5" name="Google Shape;665;p10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666" name="Google Shape;666;p10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0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0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0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0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0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0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0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0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5" name="Google Shape;675;p10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676" name="Google Shape;676;p10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0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0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0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0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0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0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0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0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5" name="Google Shape;685;p10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6" name="Google Shape;68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641" y="3077851"/>
            <a:ext cx="4964796" cy="2792697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0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8" name="Google Shape;688;p10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689" name="Google Shape;689;p10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690" name="Google Shape;690;p10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691" name="Google Shape;691;p10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692" name="Google Shape;692;p10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693" name="Google Shape;693;p10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10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95" name="Google Shape;695;p10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96" name="Google Shape;696;p10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97" name="Google Shape;69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10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00" name="Google Shape;700;p10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1" name="Google Shape;701;p10"/>
          <p:cNvSpPr txBox="1"/>
          <p:nvPr/>
        </p:nvSpPr>
        <p:spPr>
          <a:xfrm>
            <a:off x="1444108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作品概述－美術風格</a:t>
            </a:r>
            <a:endParaRPr/>
          </a:p>
        </p:txBody>
      </p:sp>
      <p:sp>
        <p:nvSpPr>
          <p:cNvPr id="702" name="Google Shape;702;p10"/>
          <p:cNvSpPr txBox="1"/>
          <p:nvPr/>
        </p:nvSpPr>
        <p:spPr>
          <a:xfrm>
            <a:off x="1444108" y="3732839"/>
            <a:ext cx="4386534" cy="1538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《聖騎士之戰 -Strive-》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類似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作品《</a:t>
            </a: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七龍珠FighterZ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》、《</a:t>
            </a: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碧藍幻想Versus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》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3D建模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賽璐璐風格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" name="Google Shape;707;p11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708" name="Google Shape;708;p11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1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1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1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1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1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4" name="Google Shape;714;p11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715" name="Google Shape;715;p11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1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1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1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1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1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1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2" name="Google Shape;722;p11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723" name="Google Shape;723;p11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1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1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1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2" name="Google Shape;732;p11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733" name="Google Shape;733;p11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11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p11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11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11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11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11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11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2" name="Google Shape;742;p11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743" name="Google Shape;743;p11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11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745" name="Google Shape;745;p11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46" name="Google Shape;746;p11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7" name="Google Shape;747;p11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8" name="Google Shape;7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11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1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2" name="Google Shape;752;p11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753" name="Google Shape;753;p11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754" name="Google Shape;754;p11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755" name="Google Shape;755;p11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756" name="Google Shape;756;p11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757" name="Google Shape;757;p11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1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1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761" name="Google Shape;761;p11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1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3" name="Google Shape;763;p11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1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5" name="Google Shape;765;p11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1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7" name="Google Shape;767;p11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1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9" name="Google Shape;769;p11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1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1" name="Google Shape;771;p11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1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773" name="Google Shape;773;p11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1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5" name="Google Shape;775;p11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1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777" name="Google Shape;777;p11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1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9" name="Google Shape;779;p11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1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781" name="Google Shape;781;p11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1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783" name="Google Shape;783;p11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4" name="Google Shape;784;p11"/>
          <p:cNvSpPr/>
          <p:nvPr/>
        </p:nvSpPr>
        <p:spPr>
          <a:xfrm>
            <a:off x="7817739" y="2336007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7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7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9" name="Google Shape;789;p12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790" name="Google Shape;790;p12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2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2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2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2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2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6" name="Google Shape;796;p12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797" name="Google Shape;797;p12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2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2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2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2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2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2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4" name="Google Shape;804;p12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805" name="Google Shape;805;p12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2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2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2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2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2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2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2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2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4" name="Google Shape;814;p12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815" name="Google Shape;815;p12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2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2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2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12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12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12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12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12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4" name="Google Shape;824;p12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12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26" name="Google Shape;826;p12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827" name="Google Shape;827;p12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828" name="Google Shape;828;p12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829" name="Google Shape;829;p12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830" name="Google Shape;830;p12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831" name="Google Shape;831;p12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33" name="Google Shape;833;p12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34" name="Google Shape;834;p12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35" name="Google Shape;83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12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38" name="Google Shape;838;p12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9" name="Google Shape;839;p12"/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</a:t>
            </a:r>
            <a:endParaRPr/>
          </a:p>
        </p:txBody>
      </p:sp>
      <p:sp>
        <p:nvSpPr>
          <p:cNvPr id="840" name="Google Shape;840;p12"/>
          <p:cNvSpPr txBox="1"/>
          <p:nvPr/>
        </p:nvSpPr>
        <p:spPr>
          <a:xfrm>
            <a:off x="1444107" y="3732839"/>
            <a:ext cx="5039031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收集參考作品資料，進行回顧與分析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操作模式分析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美術風格分析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841" name="Google Shape;841;p12"/>
          <p:cNvGrpSpPr/>
          <p:nvPr/>
        </p:nvGrpSpPr>
        <p:grpSpPr>
          <a:xfrm>
            <a:off x="6477543" y="3893264"/>
            <a:ext cx="1590394" cy="742457"/>
            <a:chOff x="6477543" y="3772797"/>
            <a:chExt cx="1590394" cy="742457"/>
          </a:xfrm>
        </p:grpSpPr>
        <p:grpSp>
          <p:nvGrpSpPr>
            <p:cNvPr id="842" name="Google Shape;842;p12"/>
            <p:cNvGrpSpPr/>
            <p:nvPr/>
          </p:nvGrpSpPr>
          <p:grpSpPr>
            <a:xfrm>
              <a:off x="6477543" y="3772797"/>
              <a:ext cx="1590394" cy="241393"/>
              <a:chOff x="6480443" y="3399336"/>
              <a:chExt cx="1185912" cy="180000"/>
            </a:xfrm>
          </p:grpSpPr>
          <p:sp>
            <p:nvSpPr>
              <p:cNvPr id="843" name="Google Shape;843;p12"/>
              <p:cNvSpPr/>
              <p:nvPr/>
            </p:nvSpPr>
            <p:spPr>
              <a:xfrm>
                <a:off x="6480443" y="3399336"/>
                <a:ext cx="180000" cy="1800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44" name="Google Shape;844;p12"/>
              <p:cNvCxnSpPr/>
              <p:nvPr/>
            </p:nvCxnSpPr>
            <p:spPr>
              <a:xfrm>
                <a:off x="6766560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45" name="Google Shape;845;p12"/>
              <p:cNvCxnSpPr/>
              <p:nvPr/>
            </p:nvCxnSpPr>
            <p:spPr>
              <a:xfrm>
                <a:off x="7001510" y="3489336"/>
                <a:ext cx="36766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46" name="Google Shape;846;p12"/>
              <p:cNvCxnSpPr/>
              <p:nvPr/>
            </p:nvCxnSpPr>
            <p:spPr>
              <a:xfrm>
                <a:off x="7498715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</p:grpSp>
        <p:grpSp>
          <p:nvGrpSpPr>
            <p:cNvPr id="847" name="Google Shape;847;p12"/>
            <p:cNvGrpSpPr/>
            <p:nvPr/>
          </p:nvGrpSpPr>
          <p:grpSpPr>
            <a:xfrm>
              <a:off x="6477543" y="4273861"/>
              <a:ext cx="1590394" cy="241393"/>
              <a:chOff x="6480443" y="3399336"/>
              <a:chExt cx="1185912" cy="180000"/>
            </a:xfrm>
          </p:grpSpPr>
          <p:sp>
            <p:nvSpPr>
              <p:cNvPr id="848" name="Google Shape;848;p12"/>
              <p:cNvSpPr/>
              <p:nvPr/>
            </p:nvSpPr>
            <p:spPr>
              <a:xfrm>
                <a:off x="6480443" y="3399336"/>
                <a:ext cx="180000" cy="1800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49" name="Google Shape;849;p12"/>
              <p:cNvCxnSpPr/>
              <p:nvPr/>
            </p:nvCxnSpPr>
            <p:spPr>
              <a:xfrm>
                <a:off x="6766560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50" name="Google Shape;850;p12"/>
              <p:cNvCxnSpPr/>
              <p:nvPr/>
            </p:nvCxnSpPr>
            <p:spPr>
              <a:xfrm>
                <a:off x="7001510" y="3489336"/>
                <a:ext cx="36766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51" name="Google Shape;851;p12"/>
              <p:cNvCxnSpPr/>
              <p:nvPr/>
            </p:nvCxnSpPr>
            <p:spPr>
              <a:xfrm>
                <a:off x="7498715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</p:grpSp>
      </p:grpSp>
      <p:grpSp>
        <p:nvGrpSpPr>
          <p:cNvPr id="852" name="Google Shape;852;p12"/>
          <p:cNvGrpSpPr/>
          <p:nvPr/>
        </p:nvGrpSpPr>
        <p:grpSpPr>
          <a:xfrm>
            <a:off x="8410776" y="3893264"/>
            <a:ext cx="1590394" cy="742457"/>
            <a:chOff x="8410776" y="3772797"/>
            <a:chExt cx="1590394" cy="742457"/>
          </a:xfrm>
        </p:grpSpPr>
        <p:grpSp>
          <p:nvGrpSpPr>
            <p:cNvPr id="853" name="Google Shape;853;p12"/>
            <p:cNvGrpSpPr/>
            <p:nvPr/>
          </p:nvGrpSpPr>
          <p:grpSpPr>
            <a:xfrm>
              <a:off x="8410776" y="3772797"/>
              <a:ext cx="1590394" cy="241393"/>
              <a:chOff x="6480443" y="3399336"/>
              <a:chExt cx="1185912" cy="180000"/>
            </a:xfrm>
          </p:grpSpPr>
          <p:sp>
            <p:nvSpPr>
              <p:cNvPr id="854" name="Google Shape;854;p12"/>
              <p:cNvSpPr/>
              <p:nvPr/>
            </p:nvSpPr>
            <p:spPr>
              <a:xfrm>
                <a:off x="6480443" y="3399336"/>
                <a:ext cx="180000" cy="1800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5" name="Google Shape;855;p12"/>
              <p:cNvCxnSpPr/>
              <p:nvPr/>
            </p:nvCxnSpPr>
            <p:spPr>
              <a:xfrm>
                <a:off x="6766560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56" name="Google Shape;856;p12"/>
              <p:cNvCxnSpPr/>
              <p:nvPr/>
            </p:nvCxnSpPr>
            <p:spPr>
              <a:xfrm>
                <a:off x="7001510" y="3489336"/>
                <a:ext cx="36766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57" name="Google Shape;857;p12"/>
              <p:cNvCxnSpPr/>
              <p:nvPr/>
            </p:nvCxnSpPr>
            <p:spPr>
              <a:xfrm>
                <a:off x="7498715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</p:grpSp>
        <p:grpSp>
          <p:nvGrpSpPr>
            <p:cNvPr id="858" name="Google Shape;858;p12"/>
            <p:cNvGrpSpPr/>
            <p:nvPr/>
          </p:nvGrpSpPr>
          <p:grpSpPr>
            <a:xfrm>
              <a:off x="8410776" y="4273861"/>
              <a:ext cx="1590394" cy="241393"/>
              <a:chOff x="6480443" y="3399336"/>
              <a:chExt cx="1185912" cy="180000"/>
            </a:xfrm>
          </p:grpSpPr>
          <p:sp>
            <p:nvSpPr>
              <p:cNvPr id="859" name="Google Shape;859;p12"/>
              <p:cNvSpPr/>
              <p:nvPr/>
            </p:nvSpPr>
            <p:spPr>
              <a:xfrm>
                <a:off x="6480443" y="3399336"/>
                <a:ext cx="180000" cy="1800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0" name="Google Shape;860;p12"/>
              <p:cNvCxnSpPr/>
              <p:nvPr/>
            </p:nvCxnSpPr>
            <p:spPr>
              <a:xfrm>
                <a:off x="6766560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61" name="Google Shape;861;p12"/>
              <p:cNvCxnSpPr/>
              <p:nvPr/>
            </p:nvCxnSpPr>
            <p:spPr>
              <a:xfrm>
                <a:off x="7001510" y="3489336"/>
                <a:ext cx="36766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  <p:cxnSp>
            <p:nvCxnSpPr>
              <p:cNvPr id="862" name="Google Shape;862;p12"/>
              <p:cNvCxnSpPr/>
              <p:nvPr/>
            </p:nvCxnSpPr>
            <p:spPr>
              <a:xfrm>
                <a:off x="7498715" y="3489336"/>
                <a:ext cx="16764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0800" rotWithShape="0" algn="tl" dir="2700000" dist="38100">
                  <a:srgbClr val="000000">
                    <a:alpha val="40000"/>
                  </a:srgbClr>
                </a:outerShdw>
              </a:effectLst>
            </p:spPr>
          </p:cxnSp>
        </p:grpSp>
      </p:grpSp>
      <p:sp>
        <p:nvSpPr>
          <p:cNvPr id="863" name="Google Shape;863;p12"/>
          <p:cNvSpPr/>
          <p:nvPr/>
        </p:nvSpPr>
        <p:spPr>
          <a:xfrm>
            <a:off x="7539930" y="3853306"/>
            <a:ext cx="271462" cy="219074"/>
          </a:xfrm>
          <a:custGeom>
            <a:rect b="b" l="l" r="r" t="t"/>
            <a:pathLst>
              <a:path extrusionOk="0" h="219074" w="271462">
                <a:moveTo>
                  <a:pt x="0" y="88105"/>
                </a:moveTo>
                <a:lnTo>
                  <a:pt x="78582" y="219074"/>
                </a:lnTo>
                <a:lnTo>
                  <a:pt x="271462" y="0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8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1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" name="Google Shape;868;p13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869" name="Google Shape;869;p13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5" name="Google Shape;875;p13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876" name="Google Shape;876;p13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3" name="Google Shape;883;p13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884" name="Google Shape;884;p13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3" name="Google Shape;893;p13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894" name="Google Shape;894;p13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3" name="Google Shape;903;p13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4" name="Google Shape;90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641" y="3077851"/>
            <a:ext cx="4964796" cy="2792697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13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6" name="Google Shape;906;p13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907" name="Google Shape;907;p13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908" name="Google Shape;908;p13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909" name="Google Shape;909;p13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910" name="Google Shape;910;p13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911" name="Google Shape;911;p13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13" name="Google Shape;913;p13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14" name="Google Shape;914;p13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15" name="Google Shape;91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13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18" name="Google Shape;918;p13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9" name="Google Shape;919;p13"/>
          <p:cNvSpPr txBox="1"/>
          <p:nvPr/>
        </p:nvSpPr>
        <p:spPr>
          <a:xfrm>
            <a:off x="1444108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資料收集－操作模式分析</a:t>
            </a:r>
            <a:endParaRPr/>
          </a:p>
        </p:txBody>
      </p:sp>
      <p:sp>
        <p:nvSpPr>
          <p:cNvPr id="920" name="Google Shape;920;p13"/>
          <p:cNvSpPr txBox="1"/>
          <p:nvPr/>
        </p:nvSpPr>
        <p:spPr>
          <a:xfrm>
            <a:off x="1444107" y="3732839"/>
            <a:ext cx="4386533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《快打旋風V》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模式：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攻擊減少生命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生命歸零終結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面對敵人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注重反擊與連招記憶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9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14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926" name="Google Shape;926;p14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4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4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4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4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4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2" name="Google Shape;932;p14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933" name="Google Shape;933;p14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4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4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4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4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4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4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14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941" name="Google Shape;941;p14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4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4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4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4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4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4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4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4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14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951" name="Google Shape;951;p14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4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4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4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4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4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4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4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4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0" name="Google Shape;960;p14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1" name="Google Shape;9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2834" y="3077851"/>
            <a:ext cx="4964796" cy="2792697"/>
          </a:xfrm>
          <a:prstGeom prst="rect">
            <a:avLst/>
          </a:prstGeom>
          <a:noFill/>
          <a:ln>
            <a:noFill/>
          </a:ln>
        </p:spPr>
      </p:pic>
      <p:sp>
        <p:nvSpPr>
          <p:cNvPr id="962" name="Google Shape;962;p14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63" name="Google Shape;963;p14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964" name="Google Shape;964;p14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965" name="Google Shape;965;p14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966" name="Google Shape;966;p14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967" name="Google Shape;967;p14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968" name="Google Shape;968;p14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14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70" name="Google Shape;970;p14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71" name="Google Shape;971;p14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72" name="Google Shape;97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3" name="Google Shape;97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974" name="Google Shape;974;p14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75" name="Google Shape;975;p14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76" name="Google Shape;976;p14"/>
          <p:cNvSpPr txBox="1"/>
          <p:nvPr/>
        </p:nvSpPr>
        <p:spPr>
          <a:xfrm>
            <a:off x="6423742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資料收集－操作模式分析</a:t>
            </a:r>
            <a:endParaRPr/>
          </a:p>
        </p:txBody>
      </p:sp>
      <p:sp>
        <p:nvSpPr>
          <p:cNvPr id="977" name="Google Shape;977;p14"/>
          <p:cNvSpPr txBox="1"/>
          <p:nvPr/>
        </p:nvSpPr>
        <p:spPr>
          <a:xfrm>
            <a:off x="6423741" y="3732839"/>
            <a:ext cx="4386533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《任天堂明星大亂鬥》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模式：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攻擊累計傷害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擊出場外終結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無方向鎖定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注重迴避與空間移動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2" name="Google Shape;982;p15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983" name="Google Shape;983;p15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15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15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15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5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5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9" name="Google Shape;989;p15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990" name="Google Shape;990;p15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5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5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15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15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15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15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15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998" name="Google Shape;998;p15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15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15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15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15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15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15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15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15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7" name="Google Shape;1007;p15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008" name="Google Shape;1008;p15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15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15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15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15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15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15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15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15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7" name="Google Shape;1017;p15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8" name="Google Shape;1018;p15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19" name="Google Shape;1019;p15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020" name="Google Shape;1020;p15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021" name="Google Shape;1021;p15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022" name="Google Shape;1022;p15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023" name="Google Shape;1023;p15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024" name="Google Shape;1024;p15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15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26" name="Google Shape;1026;p15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27" name="Google Shape;1027;p15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28" name="Google Shape;102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Google Shape;102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5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1" name="Google Shape;1031;p15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32" name="Google Shape;1032;p15"/>
          <p:cNvSpPr txBox="1"/>
          <p:nvPr/>
        </p:nvSpPr>
        <p:spPr>
          <a:xfrm>
            <a:off x="3932652" y="2150172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資料收集－操作模式分析</a:t>
            </a:r>
            <a:endParaRPr/>
          </a:p>
        </p:txBody>
      </p:sp>
      <p:sp>
        <p:nvSpPr>
          <p:cNvPr id="1033" name="Google Shape;1033;p15"/>
          <p:cNvSpPr txBox="1"/>
          <p:nvPr/>
        </p:nvSpPr>
        <p:spPr>
          <a:xfrm>
            <a:off x="3932651" y="2819974"/>
            <a:ext cx="43865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《致命扳機》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4" name="Google Shape;1034;p15"/>
          <p:cNvSpPr txBox="1"/>
          <p:nvPr/>
        </p:nvSpPr>
        <p:spPr>
          <a:xfrm>
            <a:off x="3932651" y="3215762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攻擊減少生命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生命歸零終結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5" name="Google Shape;1035;p15"/>
          <p:cNvSpPr txBox="1"/>
          <p:nvPr/>
        </p:nvSpPr>
        <p:spPr>
          <a:xfrm>
            <a:off x="3932651" y="4693208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無方向鎖定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注重反擊與迴避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16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041" name="Google Shape;1041;p16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7" name="Google Shape;1047;p16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048" name="Google Shape;1048;p16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16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5" name="Google Shape;1055;p16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056" name="Google Shape;1056;p16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16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16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16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16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16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16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16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5" name="Google Shape;1065;p16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066" name="Google Shape;1066;p16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16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16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16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16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16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16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5" name="Google Shape;1075;p16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6" name="Google Shape;1076;p16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77" name="Google Shape;1077;p16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078" name="Google Shape;1078;p16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079" name="Google Shape;1079;p16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080" name="Google Shape;1080;p16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081" name="Google Shape;1081;p16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082" name="Google Shape;1082;p16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16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84" name="Google Shape;1084;p16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85" name="Google Shape;1085;p16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86" name="Google Shape;108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8" name="Google Shape;1088;p16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89" name="Google Shape;1089;p16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90" name="Google Shape;1090;p16"/>
          <p:cNvSpPr txBox="1"/>
          <p:nvPr/>
        </p:nvSpPr>
        <p:spPr>
          <a:xfrm>
            <a:off x="3932652" y="2150172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資料收集－操作模式分析</a:t>
            </a:r>
            <a:endParaRPr/>
          </a:p>
        </p:txBody>
      </p:sp>
      <p:sp>
        <p:nvSpPr>
          <p:cNvPr id="1091" name="Google Shape;1091;p16"/>
          <p:cNvSpPr txBox="1"/>
          <p:nvPr/>
        </p:nvSpPr>
        <p:spPr>
          <a:xfrm>
            <a:off x="3932651" y="2819974"/>
            <a:ext cx="43865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《致命扳機》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2" name="Google Shape;1092;p16"/>
          <p:cNvSpPr txBox="1"/>
          <p:nvPr/>
        </p:nvSpPr>
        <p:spPr>
          <a:xfrm>
            <a:off x="2894135" y="3215762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攻擊減少生命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生命歸零終結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3" name="Google Shape;1093;p16"/>
          <p:cNvSpPr txBox="1"/>
          <p:nvPr/>
        </p:nvSpPr>
        <p:spPr>
          <a:xfrm>
            <a:off x="2901630" y="4693208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無方向鎖定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注重反擊與迴避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4" name="Google Shape;1094;p16"/>
          <p:cNvSpPr txBox="1"/>
          <p:nvPr/>
        </p:nvSpPr>
        <p:spPr>
          <a:xfrm>
            <a:off x="6096000" y="3215762"/>
            <a:ext cx="438653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分析：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操作對新玩家來說較易入門，但對老玩家來說較不直覺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主動防禦更需要集中在防守的部分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5" name="Google Shape;1095;p16"/>
          <p:cNvSpPr txBox="1"/>
          <p:nvPr/>
        </p:nvSpPr>
        <p:spPr>
          <a:xfrm>
            <a:off x="6096000" y="4709973"/>
            <a:ext cx="4386533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調整：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降低對戰節奏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減少招式記憶需求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技術聚焦在試探與反擊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加入遠程牽制要素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17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101" name="Google Shape;1101;p17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17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17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17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17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17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p17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108" name="Google Shape;1108;p17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17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17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17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17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17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17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5" name="Google Shape;1115;p17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116" name="Google Shape;1116;p17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17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17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17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17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17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17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17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17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5" name="Google Shape;1125;p17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126" name="Google Shape;1126;p17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17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17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17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17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17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17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17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17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5" name="Google Shape;1135;p17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6" name="Google Shape;113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642" y="3077851"/>
            <a:ext cx="4964794" cy="2792697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17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8" name="Google Shape;1138;p17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139" name="Google Shape;1139;p17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140" name="Google Shape;1140;p17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141" name="Google Shape;1141;p17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142" name="Google Shape;1142;p17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143" name="Google Shape;1143;p17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17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45" name="Google Shape;1145;p17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46" name="Google Shape;1146;p17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47" name="Google Shape;114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8" name="Google Shape;114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9" name="Google Shape;1149;p17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0" name="Google Shape;1150;p17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51" name="Google Shape;1151;p17"/>
          <p:cNvSpPr txBox="1"/>
          <p:nvPr/>
        </p:nvSpPr>
        <p:spPr>
          <a:xfrm>
            <a:off x="1444108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資料收集－美術風格分析</a:t>
            </a:r>
            <a:endParaRPr/>
          </a:p>
        </p:txBody>
      </p:sp>
      <p:sp>
        <p:nvSpPr>
          <p:cNvPr id="1152" name="Google Shape;1152;p17"/>
          <p:cNvSpPr txBox="1"/>
          <p:nvPr/>
        </p:nvSpPr>
        <p:spPr>
          <a:xfrm>
            <a:off x="1444107" y="3732839"/>
            <a:ext cx="4386533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《蒼翼默示錄 Cross Tag Battle》</a:t>
            </a:r>
            <a:endParaRPr b="1" i="0" sz="18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畫面：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2D角色與場景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賽璐璐風格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動態：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使用動畫播放必殺技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18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158" name="Google Shape;1158;p18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18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18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18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18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18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4" name="Google Shape;1164;p18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165" name="Google Shape;1165;p18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18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18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18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18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18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18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18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173" name="Google Shape;1173;p18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18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18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18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18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18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18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18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18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2" name="Google Shape;1182;p18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183" name="Google Shape;1183;p18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18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18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18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18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18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18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18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18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2" name="Google Shape;1192;p18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3" name="Google Shape;11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2835" y="3077851"/>
            <a:ext cx="4964794" cy="2792697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18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5" name="Google Shape;1195;p18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196" name="Google Shape;1196;p18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197" name="Google Shape;1197;p18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198" name="Google Shape;1198;p18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199" name="Google Shape;1199;p18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200" name="Google Shape;1200;p18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18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02" name="Google Shape;1202;p18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03" name="Google Shape;1203;p18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04" name="Google Shape;120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6" name="Google Shape;1206;p18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7" name="Google Shape;1207;p18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8" name="Google Shape;1208;p18"/>
          <p:cNvSpPr txBox="1"/>
          <p:nvPr/>
        </p:nvSpPr>
        <p:spPr>
          <a:xfrm>
            <a:off x="6423742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資料收集－美術風格分析</a:t>
            </a:r>
            <a:endParaRPr/>
          </a:p>
        </p:txBody>
      </p:sp>
      <p:sp>
        <p:nvSpPr>
          <p:cNvPr id="1209" name="Google Shape;1209;p18"/>
          <p:cNvSpPr txBox="1"/>
          <p:nvPr/>
        </p:nvSpPr>
        <p:spPr>
          <a:xfrm>
            <a:off x="6423741" y="3732839"/>
            <a:ext cx="4386533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《鐵拳7》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畫面：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3D角色與場景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寫實風格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動態：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使用轉場播放必殺技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2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4" name="Google Shape;1214;p19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215" name="Google Shape;1215;p19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19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19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9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19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19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1" name="Google Shape;1221;p19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222" name="Google Shape;1222;p19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19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9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19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19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9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9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9" name="Google Shape;1229;p19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230" name="Google Shape;1230;p19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9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19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19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9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9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9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19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19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9" name="Google Shape;1239;p19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240" name="Google Shape;1240;p19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9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9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9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19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19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9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9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9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9" name="Google Shape;1249;p19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0" name="Google Shape;1250;p19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1" name="Google Shape;1251;p19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252" name="Google Shape;1252;p19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253" name="Google Shape;1253;p19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254" name="Google Shape;1254;p19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255" name="Google Shape;1255;p19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256" name="Google Shape;1256;p19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19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58" name="Google Shape;1258;p19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59" name="Google Shape;1259;p19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60" name="Google Shape;126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1" name="Google Shape;126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262" name="Google Shape;1262;p19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3" name="Google Shape;1263;p19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64" name="Google Shape;1264;p19"/>
          <p:cNvSpPr txBox="1"/>
          <p:nvPr/>
        </p:nvSpPr>
        <p:spPr>
          <a:xfrm>
            <a:off x="3932652" y="2150172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資料收集－美術風格分析</a:t>
            </a:r>
            <a:endParaRPr/>
          </a:p>
        </p:txBody>
      </p:sp>
      <p:sp>
        <p:nvSpPr>
          <p:cNvPr id="1265" name="Google Shape;1265;p19"/>
          <p:cNvSpPr txBox="1"/>
          <p:nvPr/>
        </p:nvSpPr>
        <p:spPr>
          <a:xfrm>
            <a:off x="3932651" y="2819974"/>
            <a:ext cx="43865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《致命扳機》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66" name="Google Shape;1266;p19"/>
          <p:cNvSpPr txBox="1"/>
          <p:nvPr/>
        </p:nvSpPr>
        <p:spPr>
          <a:xfrm>
            <a:off x="3932651" y="3215762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畫面：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3D角色與場景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賽璐璐風格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67" name="Google Shape;1267;p19"/>
          <p:cNvSpPr txBox="1"/>
          <p:nvPr/>
        </p:nvSpPr>
        <p:spPr>
          <a:xfrm>
            <a:off x="3932651" y="4693208"/>
            <a:ext cx="438653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動態：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使用轉場播放必殺技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2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142" name="Google Shape;142;p2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" name="Google Shape;148;p2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149" name="Google Shape;149;p2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" name="Google Shape;156;p2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157" name="Google Shape;157;p2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2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167" name="Google Shape;167;p2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2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77" name="Google Shape;177;p2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79" name="Google Shape;179;p2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0" name="Google Shape;180;p2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1" name="Google Shape;181;p2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6" name="Google Shape;186;p2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87" name="Google Shape;187;p2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88" name="Google Shape;188;p2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89" name="Google Shape;189;p2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90" name="Google Shape;190;p2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191" name="Google Shape;191;p2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b="0" i="0" lang="zh-TW" sz="2000" u="none" cap="none" strike="noStrike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217" name="Google Shape;217;p2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8" name="Google Shape;2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49483" y="2627087"/>
            <a:ext cx="5688402" cy="1138902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1975576" y="2336007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2" name="Google Shape;1272;p20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273" name="Google Shape;1273;p20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20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9" name="Google Shape;1279;p20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280" name="Google Shape;1280;p20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20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20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20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20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7" name="Google Shape;1287;p20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288" name="Google Shape;1288;p20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20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20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20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20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20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20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20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20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20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298" name="Google Shape;1298;p20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0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0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20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20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20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20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20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20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7" name="Google Shape;1307;p20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8" name="Google Shape;1308;p20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09" name="Google Shape;1309;p20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310" name="Google Shape;1310;p20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311" name="Google Shape;1311;p20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312" name="Google Shape;1312;p20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313" name="Google Shape;1313;p20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14" name="Google Shape;1314;p20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20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16" name="Google Shape;1316;p20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17" name="Google Shape;1317;p20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18" name="Google Shape;131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9" name="Google Shape;131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0" name="Google Shape;1320;p20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1" name="Google Shape;1321;p20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22" name="Google Shape;1322;p20"/>
          <p:cNvSpPr txBox="1"/>
          <p:nvPr/>
        </p:nvSpPr>
        <p:spPr>
          <a:xfrm>
            <a:off x="3932652" y="2150172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資料收集－美術風格分析</a:t>
            </a:r>
            <a:endParaRPr/>
          </a:p>
        </p:txBody>
      </p:sp>
      <p:sp>
        <p:nvSpPr>
          <p:cNvPr id="1323" name="Google Shape;1323;p20"/>
          <p:cNvSpPr txBox="1"/>
          <p:nvPr/>
        </p:nvSpPr>
        <p:spPr>
          <a:xfrm>
            <a:off x="3932651" y="2819974"/>
            <a:ext cx="43865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《致命扳機》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4" name="Google Shape;1324;p20"/>
          <p:cNvSpPr txBox="1"/>
          <p:nvPr/>
        </p:nvSpPr>
        <p:spPr>
          <a:xfrm>
            <a:off x="2894135" y="3215762"/>
            <a:ext cx="43865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畫面：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3D角色與場景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賽璐璐風格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5" name="Google Shape;1325;p20"/>
          <p:cNvSpPr txBox="1"/>
          <p:nvPr/>
        </p:nvSpPr>
        <p:spPr>
          <a:xfrm>
            <a:off x="2901630" y="4693208"/>
            <a:ext cx="438653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動態：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使用轉場播放必殺技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6" name="Google Shape;1326;p20"/>
          <p:cNvSpPr txBox="1"/>
          <p:nvPr/>
        </p:nvSpPr>
        <p:spPr>
          <a:xfrm>
            <a:off x="6096000" y="3215762"/>
            <a:ext cx="438653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分析：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3D較2D大幅減少製作時間成本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賽璐璐風格其同時符合市場需求及團隊技術門檻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7" name="Google Shape;1327;p20"/>
          <p:cNvSpPr txBox="1"/>
          <p:nvPr/>
        </p:nvSpPr>
        <p:spPr>
          <a:xfrm>
            <a:off x="6096000" y="4709973"/>
            <a:ext cx="438653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調整：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角色與場景分開渲染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2" name="Google Shape;1332;p21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1333" name="Google Shape;1333;p21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9" name="Google Shape;1339;p21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1340" name="Google Shape;1340;p21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7" name="Google Shape;1347;p21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1348" name="Google Shape;1348;p21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7" name="Google Shape;1357;p21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1358" name="Google Shape;1358;p21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7" name="Google Shape;1367;p21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68" name="Google Shape;1368;p21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70" name="Google Shape;1370;p21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71" name="Google Shape;1371;p21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72" name="Google Shape;1372;p21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3" name="Google Shape;137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4" name="Google Shape;137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5" name="Google Shape;1375;p21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6" name="Google Shape;1376;p21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77" name="Google Shape;1377;p21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378" name="Google Shape;1378;p21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379" name="Google Shape;1379;p21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380" name="Google Shape;1380;p21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381" name="Google Shape;1381;p21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1382" name="Google Shape;1382;p21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1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84" name="Google Shape;1384;p21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1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1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1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1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1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94" name="Google Shape;1394;p21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1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396" name="Google Shape;1396;p21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1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1398" name="Google Shape;1398;p21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1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400" name="Google Shape;1400;p21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1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1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404" name="Google Shape;1404;p21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1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1406" name="Google Shape;1406;p21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1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1408" name="Google Shape;1408;p21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9" name="Google Shape;1409;p21"/>
          <p:cNvSpPr/>
          <p:nvPr/>
        </p:nvSpPr>
        <p:spPr>
          <a:xfrm>
            <a:off x="1975576" y="3492358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3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4" name="Google Shape;1414;p22"/>
          <p:cNvGrpSpPr/>
          <p:nvPr/>
        </p:nvGrpSpPr>
        <p:grpSpPr>
          <a:xfrm>
            <a:off x="834604" y="7047178"/>
            <a:ext cx="11352585" cy="4740785"/>
            <a:chOff x="-6172407" y="2117213"/>
            <a:chExt cx="11352585" cy="4740785"/>
          </a:xfrm>
        </p:grpSpPr>
        <p:sp>
          <p:nvSpPr>
            <p:cNvPr id="1415" name="Google Shape;1415;p22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22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2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22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22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1" name="Google Shape;1421;p22"/>
          <p:cNvGrpSpPr/>
          <p:nvPr/>
        </p:nvGrpSpPr>
        <p:grpSpPr>
          <a:xfrm>
            <a:off x="16833" y="7650430"/>
            <a:ext cx="11430519" cy="5317299"/>
            <a:chOff x="-7778700" y="1540699"/>
            <a:chExt cx="11430519" cy="5317299"/>
          </a:xfrm>
        </p:grpSpPr>
        <p:sp>
          <p:nvSpPr>
            <p:cNvPr id="1422" name="Google Shape;1422;p22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22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2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2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2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2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2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9" name="Google Shape;1429;p22"/>
          <p:cNvGrpSpPr/>
          <p:nvPr/>
        </p:nvGrpSpPr>
        <p:grpSpPr>
          <a:xfrm>
            <a:off x="0" y="11499484"/>
            <a:ext cx="13346635" cy="4740785"/>
            <a:chOff x="-9433967" y="2117213"/>
            <a:chExt cx="13346635" cy="4740785"/>
          </a:xfrm>
        </p:grpSpPr>
        <p:sp>
          <p:nvSpPr>
            <p:cNvPr id="1430" name="Google Shape;1430;p22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2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2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2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2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2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2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2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2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9" name="Google Shape;1439;p22"/>
          <p:cNvGrpSpPr/>
          <p:nvPr/>
        </p:nvGrpSpPr>
        <p:grpSpPr>
          <a:xfrm>
            <a:off x="0" y="18606070"/>
            <a:ext cx="16063608" cy="1334894"/>
            <a:chOff x="-11681699" y="5523104"/>
            <a:chExt cx="16063608" cy="1334894"/>
          </a:xfrm>
        </p:grpSpPr>
        <p:sp>
          <p:nvSpPr>
            <p:cNvPr id="1440" name="Google Shape;1440;p22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2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2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2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2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2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2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2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2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9" name="Google Shape;1449;p22"/>
          <p:cNvGrpSpPr/>
          <p:nvPr/>
        </p:nvGrpSpPr>
        <p:grpSpPr>
          <a:xfrm>
            <a:off x="0" y="0"/>
            <a:ext cx="2320014" cy="8331201"/>
            <a:chOff x="-4813" y="-3867"/>
            <a:chExt cx="10111339" cy="3259829"/>
          </a:xfrm>
        </p:grpSpPr>
        <p:sp>
          <p:nvSpPr>
            <p:cNvPr id="1450" name="Google Shape;1450;p22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2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52" name="Google Shape;1452;p22"/>
          <p:cNvCxnSpPr/>
          <p:nvPr/>
        </p:nvCxnSpPr>
        <p:spPr>
          <a:xfrm flipH="1">
            <a:off x="-114299" y="-154004"/>
            <a:ext cx="2089875" cy="3717770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53" name="Google Shape;1453;p22"/>
          <p:cNvCxnSpPr/>
          <p:nvPr/>
        </p:nvCxnSpPr>
        <p:spPr>
          <a:xfrm flipH="1">
            <a:off x="152400" y="-317500"/>
            <a:ext cx="1139828" cy="7420945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54" name="Google Shape;1454;p22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5" name="Google Shape;145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6" name="Google Shape;14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22"/>
          <p:cNvSpPr/>
          <p:nvPr/>
        </p:nvSpPr>
        <p:spPr>
          <a:xfrm rot="10800000">
            <a:off x="10193152" y="-4356100"/>
            <a:ext cx="1998844" cy="11214098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8" name="Google Shape;1458;p22"/>
          <p:cNvCxnSpPr/>
          <p:nvPr/>
        </p:nvCxnSpPr>
        <p:spPr>
          <a:xfrm rot="10800000">
            <a:off x="5812960" y="5943738"/>
            <a:ext cx="4317600" cy="615600"/>
          </a:xfrm>
          <a:prstGeom prst="bentConnector3">
            <a:avLst>
              <a:gd fmla="val 11173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459" name="Google Shape;1459;p22"/>
          <p:cNvCxnSpPr/>
          <p:nvPr/>
        </p:nvCxnSpPr>
        <p:spPr>
          <a:xfrm rot="-5400000">
            <a:off x="7884388" y="3982060"/>
            <a:ext cx="5064600" cy="1088400"/>
          </a:xfrm>
          <a:prstGeom prst="bentConnector3">
            <a:avLst>
              <a:gd fmla="val 31494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460" name="Google Shape;1460;p22"/>
          <p:cNvCxnSpPr/>
          <p:nvPr/>
        </p:nvCxnSpPr>
        <p:spPr>
          <a:xfrm flipH="1" rot="10800000">
            <a:off x="2197100" y="5156240"/>
            <a:ext cx="9067800" cy="1403100"/>
          </a:xfrm>
          <a:prstGeom prst="bentConnector3">
            <a:avLst>
              <a:gd fmla="val 7465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461" name="Google Shape;1461;p22"/>
          <p:cNvCxnSpPr/>
          <p:nvPr/>
        </p:nvCxnSpPr>
        <p:spPr>
          <a:xfrm flipH="1">
            <a:off x="7294900" y="3428998"/>
            <a:ext cx="5252700" cy="2829600"/>
          </a:xfrm>
          <a:prstGeom prst="bentConnector3">
            <a:avLst>
              <a:gd fmla="val 43423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462" name="Google Shape;1462;p22"/>
          <p:cNvCxnSpPr/>
          <p:nvPr/>
        </p:nvCxnSpPr>
        <p:spPr>
          <a:xfrm>
            <a:off x="11137900" y="-154004"/>
            <a:ext cx="659302" cy="7201182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63" name="Google Shape;1463;p22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8391542" y="3900786"/>
            <a:ext cx="3403280" cy="2417443"/>
          </a:xfrm>
          <a:prstGeom prst="rect">
            <a:avLst/>
          </a:prstGeom>
          <a:noFill/>
          <a:ln>
            <a:noFill/>
          </a:ln>
        </p:spPr>
      </p:pic>
      <p:sp>
        <p:nvSpPr>
          <p:cNvPr id="1464" name="Google Shape;1464;p22"/>
          <p:cNvSpPr txBox="1"/>
          <p:nvPr/>
        </p:nvSpPr>
        <p:spPr>
          <a:xfrm>
            <a:off x="3070292" y="460248"/>
            <a:ext cx="6116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遊戲世界觀</a:t>
            </a:r>
            <a:endParaRPr/>
          </a:p>
        </p:txBody>
      </p:sp>
      <p:sp>
        <p:nvSpPr>
          <p:cNvPr id="1465" name="Google Shape;1465;p22"/>
          <p:cNvSpPr txBox="1"/>
          <p:nvPr/>
        </p:nvSpPr>
        <p:spPr>
          <a:xfrm>
            <a:off x="3070292" y="989225"/>
            <a:ext cx="61163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意外發現的能源使人類的科技得到了突飛猛進的發展</a:t>
            </a:r>
            <a:endParaRPr/>
          </a:p>
        </p:txBody>
      </p:sp>
      <p:sp>
        <p:nvSpPr>
          <p:cNvPr id="1466" name="Google Shape;1466;p22"/>
          <p:cNvSpPr txBox="1"/>
          <p:nvPr/>
        </p:nvSpPr>
        <p:spPr>
          <a:xfrm>
            <a:off x="2560922" y="1713014"/>
            <a:ext cx="6504007" cy="37240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人類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因能源過度開發瀕臨耗盡的危機．．．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積極尋找新能源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意外挖掘到跟地球歷史發展有矛盾的古老遺跡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遺跡中含有不穩定的</a:t>
            </a: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結晶</a:t>
            </a:r>
            <a:endParaRPr sz="2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除了點燃能產生巨大的能量之外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也常因為觸發一些無法預測的因素而產生意外……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人類稱其為</a:t>
            </a:r>
            <a:r>
              <a:rPr b="1" lang="zh-TW" sz="32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「燃晶」</a:t>
            </a:r>
            <a:endParaRPr b="1"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4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1" name="Google Shape;1471;p23"/>
          <p:cNvGrpSpPr/>
          <p:nvPr/>
        </p:nvGrpSpPr>
        <p:grpSpPr>
          <a:xfrm>
            <a:off x="0" y="0"/>
            <a:ext cx="2320014" cy="8331201"/>
            <a:chOff x="-4813" y="-3867"/>
            <a:chExt cx="10111339" cy="3259829"/>
          </a:xfrm>
        </p:grpSpPr>
        <p:sp>
          <p:nvSpPr>
            <p:cNvPr id="1472" name="Google Shape;1472;p23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23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74" name="Google Shape;1474;p23"/>
          <p:cNvCxnSpPr/>
          <p:nvPr/>
        </p:nvCxnSpPr>
        <p:spPr>
          <a:xfrm flipH="1">
            <a:off x="-114299" y="-154004"/>
            <a:ext cx="2089875" cy="3717770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75" name="Google Shape;1475;p23"/>
          <p:cNvCxnSpPr/>
          <p:nvPr/>
        </p:nvCxnSpPr>
        <p:spPr>
          <a:xfrm flipH="1">
            <a:off x="152400" y="-317500"/>
            <a:ext cx="1139828" cy="7420945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6" name="Google Shape;1476;p23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7" name="Google Shape;147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" name="Google Shape;147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9" name="Google Shape;1479;p23"/>
          <p:cNvSpPr/>
          <p:nvPr/>
        </p:nvSpPr>
        <p:spPr>
          <a:xfrm rot="10800000">
            <a:off x="10193152" y="-4356100"/>
            <a:ext cx="1998844" cy="11214098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0" name="Google Shape;1480;p23"/>
          <p:cNvCxnSpPr/>
          <p:nvPr/>
        </p:nvCxnSpPr>
        <p:spPr>
          <a:xfrm rot="10800000">
            <a:off x="5812960" y="5943738"/>
            <a:ext cx="4317600" cy="615600"/>
          </a:xfrm>
          <a:prstGeom prst="bentConnector3">
            <a:avLst>
              <a:gd fmla="val 11173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481" name="Google Shape;1481;p23"/>
          <p:cNvCxnSpPr/>
          <p:nvPr/>
        </p:nvCxnSpPr>
        <p:spPr>
          <a:xfrm rot="-5400000">
            <a:off x="7884388" y="3982060"/>
            <a:ext cx="5064600" cy="1088400"/>
          </a:xfrm>
          <a:prstGeom prst="bentConnector3">
            <a:avLst>
              <a:gd fmla="val 31494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482" name="Google Shape;1482;p23"/>
          <p:cNvCxnSpPr/>
          <p:nvPr/>
        </p:nvCxnSpPr>
        <p:spPr>
          <a:xfrm flipH="1" rot="10800000">
            <a:off x="2197100" y="5156240"/>
            <a:ext cx="9067800" cy="1403100"/>
          </a:xfrm>
          <a:prstGeom prst="bentConnector3">
            <a:avLst>
              <a:gd fmla="val 7465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483" name="Google Shape;1483;p23"/>
          <p:cNvCxnSpPr/>
          <p:nvPr/>
        </p:nvCxnSpPr>
        <p:spPr>
          <a:xfrm flipH="1">
            <a:off x="7294900" y="3428998"/>
            <a:ext cx="5252700" cy="2829600"/>
          </a:xfrm>
          <a:prstGeom prst="bentConnector3">
            <a:avLst>
              <a:gd fmla="val 43423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484" name="Google Shape;1484;p23"/>
          <p:cNvCxnSpPr/>
          <p:nvPr/>
        </p:nvCxnSpPr>
        <p:spPr>
          <a:xfrm>
            <a:off x="11137900" y="-154004"/>
            <a:ext cx="659302" cy="7201182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85" name="Google Shape;1485;p23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8391542" y="3900786"/>
            <a:ext cx="3403280" cy="2417443"/>
          </a:xfrm>
          <a:prstGeom prst="rect">
            <a:avLst/>
          </a:prstGeom>
          <a:noFill/>
          <a:ln>
            <a:noFill/>
          </a:ln>
        </p:spPr>
      </p:pic>
      <p:sp>
        <p:nvSpPr>
          <p:cNvPr id="1486" name="Google Shape;1486;p23"/>
          <p:cNvSpPr txBox="1"/>
          <p:nvPr/>
        </p:nvSpPr>
        <p:spPr>
          <a:xfrm>
            <a:off x="3070292" y="460248"/>
            <a:ext cx="6116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遊戲世界觀</a:t>
            </a:r>
            <a:endParaRPr/>
          </a:p>
        </p:txBody>
      </p:sp>
      <p:sp>
        <p:nvSpPr>
          <p:cNvPr id="1487" name="Google Shape;1487;p23"/>
          <p:cNvSpPr txBox="1"/>
          <p:nvPr/>
        </p:nvSpPr>
        <p:spPr>
          <a:xfrm>
            <a:off x="3070292" y="989225"/>
            <a:ext cx="61163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燃晶…？</a:t>
            </a:r>
            <a:endParaRPr/>
          </a:p>
        </p:txBody>
      </p:sp>
      <p:sp>
        <p:nvSpPr>
          <p:cNvPr id="1488" name="Google Shape;1488;p23"/>
          <p:cNvSpPr txBox="1"/>
          <p:nvPr/>
        </p:nvSpPr>
        <p:spPr>
          <a:xfrm>
            <a:off x="2560922" y="1713014"/>
            <a:ext cx="6504007" cy="3293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燃晶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是一種危險又強大的能源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作為武器，肯定是最強的火藥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但除了點燃似乎有其他因素能控制著能量？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情緒？… 念力？... 慾望？…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人類投入了大量人力長期並小心地研究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燃晶產生的能量讓同樣使用該能源的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外星高等生物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注意到地球的變化……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24"/>
          <p:cNvGrpSpPr/>
          <p:nvPr/>
        </p:nvGrpSpPr>
        <p:grpSpPr>
          <a:xfrm>
            <a:off x="0" y="0"/>
            <a:ext cx="2320014" cy="8331201"/>
            <a:chOff x="-4813" y="-3867"/>
            <a:chExt cx="10111339" cy="3259829"/>
          </a:xfrm>
        </p:grpSpPr>
        <p:sp>
          <p:nvSpPr>
            <p:cNvPr id="1494" name="Google Shape;1494;p24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4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96" name="Google Shape;1496;p24"/>
          <p:cNvCxnSpPr/>
          <p:nvPr/>
        </p:nvCxnSpPr>
        <p:spPr>
          <a:xfrm flipH="1">
            <a:off x="-114299" y="-154004"/>
            <a:ext cx="2089875" cy="3717770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97" name="Google Shape;1497;p24"/>
          <p:cNvCxnSpPr/>
          <p:nvPr/>
        </p:nvCxnSpPr>
        <p:spPr>
          <a:xfrm flipH="1">
            <a:off x="152400" y="-317500"/>
            <a:ext cx="1139828" cy="7420945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98" name="Google Shape;1498;p24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9" name="Google Shape;14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0" name="Google Shape;150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01" name="Google Shape;1501;p24"/>
          <p:cNvSpPr/>
          <p:nvPr/>
        </p:nvSpPr>
        <p:spPr>
          <a:xfrm rot="10800000">
            <a:off x="10193152" y="-4356100"/>
            <a:ext cx="1998844" cy="11214098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02" name="Google Shape;1502;p24"/>
          <p:cNvCxnSpPr/>
          <p:nvPr/>
        </p:nvCxnSpPr>
        <p:spPr>
          <a:xfrm rot="10800000">
            <a:off x="5812960" y="5943738"/>
            <a:ext cx="4317600" cy="615600"/>
          </a:xfrm>
          <a:prstGeom prst="bentConnector3">
            <a:avLst>
              <a:gd fmla="val 11173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503" name="Google Shape;1503;p24"/>
          <p:cNvCxnSpPr/>
          <p:nvPr/>
        </p:nvCxnSpPr>
        <p:spPr>
          <a:xfrm rot="-5400000">
            <a:off x="7884388" y="3982060"/>
            <a:ext cx="5064600" cy="1088400"/>
          </a:xfrm>
          <a:prstGeom prst="bentConnector3">
            <a:avLst>
              <a:gd fmla="val 31494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504" name="Google Shape;1504;p24"/>
          <p:cNvCxnSpPr/>
          <p:nvPr/>
        </p:nvCxnSpPr>
        <p:spPr>
          <a:xfrm flipH="1" rot="10800000">
            <a:off x="2197100" y="5156240"/>
            <a:ext cx="9067800" cy="1403100"/>
          </a:xfrm>
          <a:prstGeom prst="bentConnector3">
            <a:avLst>
              <a:gd fmla="val 7465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505" name="Google Shape;1505;p24"/>
          <p:cNvCxnSpPr/>
          <p:nvPr/>
        </p:nvCxnSpPr>
        <p:spPr>
          <a:xfrm flipH="1">
            <a:off x="7294900" y="3428998"/>
            <a:ext cx="5252700" cy="2829600"/>
          </a:xfrm>
          <a:prstGeom prst="bentConnector3">
            <a:avLst>
              <a:gd fmla="val 43423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506" name="Google Shape;1506;p24"/>
          <p:cNvCxnSpPr/>
          <p:nvPr/>
        </p:nvCxnSpPr>
        <p:spPr>
          <a:xfrm>
            <a:off x="11137900" y="-154004"/>
            <a:ext cx="659302" cy="7201182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07" name="Google Shape;1507;p24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8391542" y="3900786"/>
            <a:ext cx="3403280" cy="2417443"/>
          </a:xfrm>
          <a:prstGeom prst="rect">
            <a:avLst/>
          </a:prstGeom>
          <a:noFill/>
          <a:ln>
            <a:noFill/>
          </a:ln>
        </p:spPr>
      </p:pic>
      <p:sp>
        <p:nvSpPr>
          <p:cNvPr id="1508" name="Google Shape;1508;p24"/>
          <p:cNvSpPr txBox="1"/>
          <p:nvPr/>
        </p:nvSpPr>
        <p:spPr>
          <a:xfrm>
            <a:off x="3070292" y="460248"/>
            <a:ext cx="6116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遊戲世界觀</a:t>
            </a:r>
            <a:endParaRPr/>
          </a:p>
        </p:txBody>
      </p:sp>
      <p:sp>
        <p:nvSpPr>
          <p:cNvPr id="1509" name="Google Shape;1509;p24"/>
          <p:cNvSpPr txBox="1"/>
          <p:nvPr/>
        </p:nvSpPr>
        <p:spPr>
          <a:xfrm>
            <a:off x="3070292" y="989225"/>
            <a:ext cx="61163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「神」</a:t>
            </a:r>
            <a:endParaRPr/>
          </a:p>
        </p:txBody>
      </p:sp>
      <p:sp>
        <p:nvSpPr>
          <p:cNvPr id="1510" name="Google Shape;1510;p24"/>
          <p:cNvSpPr txBox="1"/>
          <p:nvPr/>
        </p:nvSpPr>
        <p:spPr>
          <a:xfrm>
            <a:off x="2560922" y="1713014"/>
            <a:ext cx="6504007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他們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認為如果人類掌握了燃晶的用法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加上人類的生性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一定會造成自己種族的威脅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「神」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大舉入侵地球．．．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自稱神、聲稱這應是他們掌控的能源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憑藉著對燃晶的了解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這些外星生物很快殲滅了人類文明並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開創新的時代</a:t>
            </a:r>
            <a:endParaRPr sz="16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5" name="Google Shape;1515;p25"/>
          <p:cNvGrpSpPr/>
          <p:nvPr/>
        </p:nvGrpSpPr>
        <p:grpSpPr>
          <a:xfrm>
            <a:off x="834604" y="7047178"/>
            <a:ext cx="11352585" cy="4740785"/>
            <a:chOff x="-6172407" y="2117213"/>
            <a:chExt cx="11352585" cy="4740785"/>
          </a:xfrm>
        </p:grpSpPr>
        <p:sp>
          <p:nvSpPr>
            <p:cNvPr id="1516" name="Google Shape;1516;p25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2" name="Google Shape;1522;p25"/>
          <p:cNvGrpSpPr/>
          <p:nvPr/>
        </p:nvGrpSpPr>
        <p:grpSpPr>
          <a:xfrm>
            <a:off x="16833" y="7650430"/>
            <a:ext cx="11430519" cy="5317299"/>
            <a:chOff x="-7778700" y="1540699"/>
            <a:chExt cx="11430519" cy="5317299"/>
          </a:xfrm>
        </p:grpSpPr>
        <p:sp>
          <p:nvSpPr>
            <p:cNvPr id="1523" name="Google Shape;1523;p25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0" name="Google Shape;1530;p25"/>
          <p:cNvGrpSpPr/>
          <p:nvPr/>
        </p:nvGrpSpPr>
        <p:grpSpPr>
          <a:xfrm>
            <a:off x="0" y="11499484"/>
            <a:ext cx="13346635" cy="4740785"/>
            <a:chOff x="-9433967" y="2117213"/>
            <a:chExt cx="13346635" cy="4740785"/>
          </a:xfrm>
        </p:grpSpPr>
        <p:sp>
          <p:nvSpPr>
            <p:cNvPr id="1531" name="Google Shape;1531;p25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25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5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5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5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5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5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0" name="Google Shape;1540;p25"/>
          <p:cNvGrpSpPr/>
          <p:nvPr/>
        </p:nvGrpSpPr>
        <p:grpSpPr>
          <a:xfrm>
            <a:off x="0" y="18606070"/>
            <a:ext cx="16063608" cy="1334894"/>
            <a:chOff x="-11681699" y="5523104"/>
            <a:chExt cx="16063608" cy="1334894"/>
          </a:xfrm>
        </p:grpSpPr>
        <p:sp>
          <p:nvSpPr>
            <p:cNvPr id="1541" name="Google Shape;1541;p25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5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5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5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5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5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5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5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5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0" name="Google Shape;1550;p25"/>
          <p:cNvGrpSpPr/>
          <p:nvPr/>
        </p:nvGrpSpPr>
        <p:grpSpPr>
          <a:xfrm>
            <a:off x="0" y="0"/>
            <a:ext cx="2320014" cy="8331201"/>
            <a:chOff x="-4813" y="-3867"/>
            <a:chExt cx="10111339" cy="3259829"/>
          </a:xfrm>
        </p:grpSpPr>
        <p:sp>
          <p:nvSpPr>
            <p:cNvPr id="1551" name="Google Shape;1551;p25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5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53" name="Google Shape;1553;p25"/>
          <p:cNvCxnSpPr/>
          <p:nvPr/>
        </p:nvCxnSpPr>
        <p:spPr>
          <a:xfrm flipH="1">
            <a:off x="-114299" y="-154004"/>
            <a:ext cx="2089875" cy="3717770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54" name="Google Shape;1554;p25"/>
          <p:cNvCxnSpPr/>
          <p:nvPr/>
        </p:nvCxnSpPr>
        <p:spPr>
          <a:xfrm flipH="1">
            <a:off x="152400" y="-317500"/>
            <a:ext cx="1139828" cy="7420945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5" name="Google Shape;1555;p25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6" name="Google Shape;155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7" name="Google Shape;155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8" name="Google Shape;1558;p25"/>
          <p:cNvSpPr/>
          <p:nvPr/>
        </p:nvSpPr>
        <p:spPr>
          <a:xfrm rot="10800000">
            <a:off x="10193152" y="-4356100"/>
            <a:ext cx="1998844" cy="11214098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9" name="Google Shape;1559;p25"/>
          <p:cNvCxnSpPr/>
          <p:nvPr/>
        </p:nvCxnSpPr>
        <p:spPr>
          <a:xfrm rot="10800000">
            <a:off x="5812960" y="5943738"/>
            <a:ext cx="4317600" cy="615600"/>
          </a:xfrm>
          <a:prstGeom prst="bentConnector3">
            <a:avLst>
              <a:gd fmla="val 11173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560" name="Google Shape;1560;p25"/>
          <p:cNvCxnSpPr/>
          <p:nvPr/>
        </p:nvCxnSpPr>
        <p:spPr>
          <a:xfrm rot="-5400000">
            <a:off x="7884388" y="3982060"/>
            <a:ext cx="5064600" cy="1088400"/>
          </a:xfrm>
          <a:prstGeom prst="bentConnector3">
            <a:avLst>
              <a:gd fmla="val 31494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561" name="Google Shape;1561;p25"/>
          <p:cNvCxnSpPr/>
          <p:nvPr/>
        </p:nvCxnSpPr>
        <p:spPr>
          <a:xfrm flipH="1" rot="10800000">
            <a:off x="2197100" y="5156240"/>
            <a:ext cx="9067800" cy="1403100"/>
          </a:xfrm>
          <a:prstGeom prst="bentConnector3">
            <a:avLst>
              <a:gd fmla="val 7465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562" name="Google Shape;1562;p25"/>
          <p:cNvCxnSpPr/>
          <p:nvPr/>
        </p:nvCxnSpPr>
        <p:spPr>
          <a:xfrm flipH="1">
            <a:off x="7294900" y="3428998"/>
            <a:ext cx="5252700" cy="2829600"/>
          </a:xfrm>
          <a:prstGeom prst="bentConnector3">
            <a:avLst>
              <a:gd fmla="val 43423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563" name="Google Shape;1563;p25"/>
          <p:cNvCxnSpPr/>
          <p:nvPr/>
        </p:nvCxnSpPr>
        <p:spPr>
          <a:xfrm>
            <a:off x="11137900" y="-154004"/>
            <a:ext cx="659302" cy="7201182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64" name="Google Shape;1564;p25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8391542" y="3900786"/>
            <a:ext cx="3403280" cy="2417443"/>
          </a:xfrm>
          <a:prstGeom prst="rect">
            <a:avLst/>
          </a:prstGeom>
          <a:noFill/>
          <a:ln>
            <a:noFill/>
          </a:ln>
        </p:spPr>
      </p:pic>
      <p:sp>
        <p:nvSpPr>
          <p:cNvPr id="1565" name="Google Shape;1565;p25"/>
          <p:cNvSpPr txBox="1"/>
          <p:nvPr/>
        </p:nvSpPr>
        <p:spPr>
          <a:xfrm>
            <a:off x="3070292" y="460248"/>
            <a:ext cx="6116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遊戲世界觀</a:t>
            </a:r>
            <a:endParaRPr/>
          </a:p>
        </p:txBody>
      </p:sp>
      <p:sp>
        <p:nvSpPr>
          <p:cNvPr id="1566" name="Google Shape;1566;p25"/>
          <p:cNvSpPr txBox="1"/>
          <p:nvPr/>
        </p:nvSpPr>
        <p:spPr>
          <a:xfrm>
            <a:off x="3070292" y="989225"/>
            <a:ext cx="61163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重建後的時代，直至今日…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67" name="Google Shape;1567;p25"/>
          <p:cNvSpPr txBox="1"/>
          <p:nvPr/>
        </p:nvSpPr>
        <p:spPr>
          <a:xfrm>
            <a:off x="2560922" y="1713014"/>
            <a:ext cx="6504007" cy="40318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倖存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的人類不得不服從外星生物才能生存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在外星文明長久的統治下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大部分的人類已將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外星生物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視為</a:t>
            </a:r>
            <a:r>
              <a:rPr b="1"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神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一般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直至今日</a:t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「神」已不再像從前極端地統治地球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允許人類建立組織、放寬燃晶使用規範、開設專門學習燃晶銃術的學校</a:t>
            </a:r>
            <a:endParaRPr sz="16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不過此舉放寬行為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不知是出自於對當今人類的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信任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還是在盤算著什麼？…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2" name="Google Shape;1572;p26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1573" name="Google Shape;1573;p26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p26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26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26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9" name="Google Shape;1579;p26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1580" name="Google Shape;1580;p26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7" name="Google Shape;1587;p26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1588" name="Google Shape;1588;p26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1589;p26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26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26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26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26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26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1595;p26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p26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7" name="Google Shape;1597;p26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1598" name="Google Shape;1598;p26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26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26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7" name="Google Shape;1607;p26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608" name="Google Shape;1608;p26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6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10" name="Google Shape;1610;p26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11" name="Google Shape;1611;p26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12" name="Google Shape;1612;p26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3" name="Google Shape;161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4" name="Google Shape;161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5" name="Google Shape;1615;p26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26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17" name="Google Shape;1617;p26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618" name="Google Shape;1618;p26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619" name="Google Shape;1619;p26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620" name="Google Shape;1620;p26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621" name="Google Shape;1621;p26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1622" name="Google Shape;1622;p26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6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6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6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6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6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32" name="Google Shape;1632;p26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6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6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36" name="Google Shape;1636;p26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6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6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40" name="Google Shape;1640;p26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6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6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6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1646" name="Google Shape;1646;p26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6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1648" name="Google Shape;1648;p26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49" name="Google Shape;1649;p26"/>
          <p:cNvSpPr/>
          <p:nvPr/>
        </p:nvSpPr>
        <p:spPr>
          <a:xfrm>
            <a:off x="4889566" y="3492358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6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6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4" name="Google Shape;1654;p27"/>
          <p:cNvGrpSpPr/>
          <p:nvPr/>
        </p:nvGrpSpPr>
        <p:grpSpPr>
          <a:xfrm>
            <a:off x="834604" y="7047178"/>
            <a:ext cx="11352585" cy="4740785"/>
            <a:chOff x="-6172407" y="2117213"/>
            <a:chExt cx="11352585" cy="4740785"/>
          </a:xfrm>
        </p:grpSpPr>
        <p:sp>
          <p:nvSpPr>
            <p:cNvPr id="1655" name="Google Shape;1655;p27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1" name="Google Shape;1661;p27"/>
          <p:cNvGrpSpPr/>
          <p:nvPr/>
        </p:nvGrpSpPr>
        <p:grpSpPr>
          <a:xfrm>
            <a:off x="16833" y="7650430"/>
            <a:ext cx="11430519" cy="5317299"/>
            <a:chOff x="-7778700" y="1540699"/>
            <a:chExt cx="11430519" cy="5317299"/>
          </a:xfrm>
        </p:grpSpPr>
        <p:sp>
          <p:nvSpPr>
            <p:cNvPr id="1662" name="Google Shape;1662;p27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9" name="Google Shape;1669;p27"/>
          <p:cNvGrpSpPr/>
          <p:nvPr/>
        </p:nvGrpSpPr>
        <p:grpSpPr>
          <a:xfrm>
            <a:off x="0" y="11499484"/>
            <a:ext cx="13346635" cy="4740785"/>
            <a:chOff x="-9433967" y="2117213"/>
            <a:chExt cx="13346635" cy="4740785"/>
          </a:xfrm>
        </p:grpSpPr>
        <p:sp>
          <p:nvSpPr>
            <p:cNvPr id="1670" name="Google Shape;1670;p27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9" name="Google Shape;1679;p27"/>
          <p:cNvGrpSpPr/>
          <p:nvPr/>
        </p:nvGrpSpPr>
        <p:grpSpPr>
          <a:xfrm>
            <a:off x="0" y="18606070"/>
            <a:ext cx="16063608" cy="1334894"/>
            <a:chOff x="-11681699" y="5523104"/>
            <a:chExt cx="16063608" cy="1334894"/>
          </a:xfrm>
        </p:grpSpPr>
        <p:sp>
          <p:nvSpPr>
            <p:cNvPr id="1680" name="Google Shape;1680;p27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27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7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7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7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27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27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7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9" name="Google Shape;1689;p27"/>
          <p:cNvGrpSpPr/>
          <p:nvPr/>
        </p:nvGrpSpPr>
        <p:grpSpPr>
          <a:xfrm>
            <a:off x="0" y="0"/>
            <a:ext cx="2320014" cy="8331201"/>
            <a:chOff x="-4813" y="-3867"/>
            <a:chExt cx="10111339" cy="3259829"/>
          </a:xfrm>
        </p:grpSpPr>
        <p:sp>
          <p:nvSpPr>
            <p:cNvPr id="1690" name="Google Shape;1690;p27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27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92" name="Google Shape;1692;p27"/>
          <p:cNvCxnSpPr/>
          <p:nvPr/>
        </p:nvCxnSpPr>
        <p:spPr>
          <a:xfrm flipH="1">
            <a:off x="-114299" y="-154004"/>
            <a:ext cx="2089875" cy="3717770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93" name="Google Shape;1693;p27"/>
          <p:cNvCxnSpPr/>
          <p:nvPr/>
        </p:nvCxnSpPr>
        <p:spPr>
          <a:xfrm flipH="1">
            <a:off x="152400" y="-317500"/>
            <a:ext cx="1139828" cy="7420945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94" name="Google Shape;1694;p27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5" name="Google Shape;169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6" name="Google Shape;169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97" name="Google Shape;1697;p27"/>
          <p:cNvSpPr/>
          <p:nvPr/>
        </p:nvSpPr>
        <p:spPr>
          <a:xfrm rot="10800000">
            <a:off x="10193152" y="-4356100"/>
            <a:ext cx="1998844" cy="11214098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98" name="Google Shape;1698;p27"/>
          <p:cNvCxnSpPr/>
          <p:nvPr/>
        </p:nvCxnSpPr>
        <p:spPr>
          <a:xfrm rot="10800000">
            <a:off x="5812960" y="5943738"/>
            <a:ext cx="4317600" cy="615600"/>
          </a:xfrm>
          <a:prstGeom prst="bentConnector3">
            <a:avLst>
              <a:gd fmla="val 11173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699" name="Google Shape;1699;p27"/>
          <p:cNvCxnSpPr/>
          <p:nvPr/>
        </p:nvCxnSpPr>
        <p:spPr>
          <a:xfrm rot="-5400000">
            <a:off x="7884388" y="3982060"/>
            <a:ext cx="5064600" cy="1088400"/>
          </a:xfrm>
          <a:prstGeom prst="bentConnector3">
            <a:avLst>
              <a:gd fmla="val 31494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700" name="Google Shape;1700;p27"/>
          <p:cNvCxnSpPr/>
          <p:nvPr/>
        </p:nvCxnSpPr>
        <p:spPr>
          <a:xfrm flipH="1" rot="10800000">
            <a:off x="2197100" y="5156240"/>
            <a:ext cx="9067800" cy="1403100"/>
          </a:xfrm>
          <a:prstGeom prst="bentConnector3">
            <a:avLst>
              <a:gd fmla="val 7465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701" name="Google Shape;1701;p27"/>
          <p:cNvCxnSpPr/>
          <p:nvPr/>
        </p:nvCxnSpPr>
        <p:spPr>
          <a:xfrm flipH="1">
            <a:off x="7294900" y="3428998"/>
            <a:ext cx="5252700" cy="2829600"/>
          </a:xfrm>
          <a:prstGeom prst="bentConnector3">
            <a:avLst>
              <a:gd fmla="val 43423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1702" name="Google Shape;1702;p27"/>
          <p:cNvCxnSpPr/>
          <p:nvPr/>
        </p:nvCxnSpPr>
        <p:spPr>
          <a:xfrm>
            <a:off x="11137900" y="-154004"/>
            <a:ext cx="659302" cy="7201182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03" name="Google Shape;1703;p27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>
            <a:off x="8391542" y="3900786"/>
            <a:ext cx="3403280" cy="2417443"/>
          </a:xfrm>
          <a:prstGeom prst="rect">
            <a:avLst/>
          </a:prstGeom>
          <a:noFill/>
          <a:ln>
            <a:noFill/>
          </a:ln>
        </p:spPr>
      </p:pic>
      <p:sp>
        <p:nvSpPr>
          <p:cNvPr id="1704" name="Google Shape;1704;p27"/>
          <p:cNvSpPr txBox="1"/>
          <p:nvPr/>
        </p:nvSpPr>
        <p:spPr>
          <a:xfrm>
            <a:off x="3070292" y="460248"/>
            <a:ext cx="6116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故事大綱</a:t>
            </a:r>
            <a:endParaRPr/>
          </a:p>
        </p:txBody>
      </p:sp>
      <p:sp>
        <p:nvSpPr>
          <p:cNvPr id="1705" name="Google Shape;1705;p27"/>
          <p:cNvSpPr txBox="1"/>
          <p:nvPr/>
        </p:nvSpPr>
        <p:spPr>
          <a:xfrm>
            <a:off x="3070292" y="989225"/>
            <a:ext cx="61163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來自不同組織、流派，甚至不同時代的「四位」角色</a:t>
            </a:r>
            <a:endParaRPr/>
          </a:p>
        </p:txBody>
      </p:sp>
      <p:sp>
        <p:nvSpPr>
          <p:cNvPr id="1706" name="Google Shape;1706;p27"/>
          <p:cNvSpPr txBox="1"/>
          <p:nvPr/>
        </p:nvSpPr>
        <p:spPr>
          <a:xfrm>
            <a:off x="2560922" y="1713014"/>
            <a:ext cx="6504007" cy="4216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事件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發生在新制度之後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因為</a:t>
            </a:r>
            <a:r>
              <a:rPr b="1"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反抗派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的成立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使長久奉侍「神」的</a:t>
            </a:r>
            <a:r>
              <a:rPr b="1"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崇尚派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受到不少衝擊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崇尚派與反抗派的主要人物率先激起火花</a:t>
            </a:r>
            <a:endParaRPr b="1"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人類首次使用燃晶能源對抗的局面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引起了各地不同組織人物的高度關注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四名角色，不同的燃晶技術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</a:t>
            </a:r>
            <a:r>
              <a:rPr lang="zh-TW" sz="2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致命扳機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扣下的同時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－開啟新章－</a:t>
            </a:r>
            <a:endParaRPr b="1"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6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6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1" name="Google Shape;1711;p28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1712" name="Google Shape;1712;p28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28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8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8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8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8" name="Google Shape;1718;p28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1719" name="Google Shape;1719;p28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8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8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8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8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8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6" name="Google Shape;1726;p28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1727" name="Google Shape;1727;p28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8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8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8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8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8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8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8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6" name="Google Shape;1736;p28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1737" name="Google Shape;1737;p28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8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8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8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8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8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8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8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8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6" name="Google Shape;1746;p28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747" name="Google Shape;1747;p28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8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749" name="Google Shape;1749;p28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50" name="Google Shape;1750;p28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51" name="Google Shape;1751;p28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2" name="Google Shape;175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28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5" name="Google Shape;1755;p28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6" name="Google Shape;1756;p28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757" name="Google Shape;1757;p28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758" name="Google Shape;1758;p28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759" name="Google Shape;1759;p28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760" name="Google Shape;1760;p28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1761" name="Google Shape;1761;p28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8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8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8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8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8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8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73" name="Google Shape;1773;p28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8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75" name="Google Shape;1775;p28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8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1777" name="Google Shape;1777;p28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79" name="Google Shape;1779;p28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8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1781" name="Google Shape;1781;p28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8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83" name="Google Shape;1783;p28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1785" name="Google Shape;1785;p28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8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1787" name="Google Shape;1787;p28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88" name="Google Shape;1788;p28"/>
          <p:cNvSpPr/>
          <p:nvPr/>
        </p:nvSpPr>
        <p:spPr>
          <a:xfrm>
            <a:off x="7810999" y="3492358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7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7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3" name="Google Shape;1793;p29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794" name="Google Shape;1794;p29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0" name="Google Shape;1800;p29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801" name="Google Shape;1801;p29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8" name="Google Shape;1808;p29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809" name="Google Shape;1809;p29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8" name="Google Shape;1818;p29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819" name="Google Shape;1819;p29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28" name="Google Shape;1828;p29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9" name="Google Shape;1829;p29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0" name="Google Shape;1830;p29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831" name="Google Shape;1831;p29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832" name="Google Shape;1832;p29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833" name="Google Shape;1833;p29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834" name="Google Shape;1834;p29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835" name="Google Shape;1835;p29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37" name="Google Shape;1837;p29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38" name="Google Shape;1838;p29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39" name="Google Shape;183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9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42" name="Google Shape;1842;p29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43" name="Google Shape;1843;p29"/>
          <p:cNvSpPr txBox="1"/>
          <p:nvPr/>
        </p:nvSpPr>
        <p:spPr>
          <a:xfrm>
            <a:off x="1444108" y="306303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核心特色</a:t>
            </a:r>
            <a:endParaRPr/>
          </a:p>
        </p:txBody>
      </p:sp>
      <p:sp>
        <p:nvSpPr>
          <p:cNvPr id="1844" name="Google Shape;1844;p29"/>
          <p:cNvSpPr txBox="1"/>
          <p:nvPr/>
        </p:nvSpPr>
        <p:spPr>
          <a:xfrm>
            <a:off x="1444108" y="3732839"/>
            <a:ext cx="4385938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對以下代表遊戲特色的系統進行說明</a:t>
            </a:r>
            <a:endParaRPr b="0" i="0" sz="14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燃晶系統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氣力值系統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蓄力攻擊系統</a:t>
            </a:r>
            <a:endParaRPr/>
          </a:p>
        </p:txBody>
      </p:sp>
      <p:cxnSp>
        <p:nvCxnSpPr>
          <p:cNvPr id="1845" name="Google Shape;1845;p29"/>
          <p:cNvCxnSpPr>
            <a:endCxn id="1846" idx="1"/>
          </p:cNvCxnSpPr>
          <p:nvPr/>
        </p:nvCxnSpPr>
        <p:spPr>
          <a:xfrm>
            <a:off x="6657975" y="4571687"/>
            <a:ext cx="1665000" cy="12600"/>
          </a:xfrm>
          <a:prstGeom prst="bentConnector4">
            <a:avLst>
              <a:gd fmla="val 44984" name="adj1"/>
              <a:gd fmla="val 3425460" name="adj2"/>
            </a:avLst>
          </a:prstGeom>
          <a:noFill/>
          <a:ln cap="flat" cmpd="dbl" w="508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847" name="Google Shape;1847;p29"/>
          <p:cNvCxnSpPr/>
          <p:nvPr/>
        </p:nvCxnSpPr>
        <p:spPr>
          <a:xfrm rot="-5400000">
            <a:off x="7704023" y="4986855"/>
            <a:ext cx="1021200" cy="521100"/>
          </a:xfrm>
          <a:prstGeom prst="bentConnector3">
            <a:avLst>
              <a:gd fmla="val 50001" name="adj1"/>
            </a:avLst>
          </a:prstGeom>
          <a:noFill/>
          <a:ln cap="flat" cmpd="dbl" w="508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848" name="Google Shape;1848;p29"/>
          <p:cNvCxnSpPr/>
          <p:nvPr/>
        </p:nvCxnSpPr>
        <p:spPr>
          <a:xfrm flipH="1" rot="10800000">
            <a:off x="8727541" y="4490597"/>
            <a:ext cx="722100" cy="686700"/>
          </a:xfrm>
          <a:prstGeom prst="bentConnector3">
            <a:avLst>
              <a:gd fmla="val 49998" name="adj1"/>
            </a:avLst>
          </a:prstGeom>
          <a:noFill/>
          <a:ln cap="flat" cmpd="dbl" w="508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sp>
        <p:nvSpPr>
          <p:cNvPr id="1849" name="Google Shape;1849;p29"/>
          <p:cNvSpPr/>
          <p:nvPr/>
        </p:nvSpPr>
        <p:spPr>
          <a:xfrm>
            <a:off x="7183263" y="3466130"/>
            <a:ext cx="1409705" cy="1409705"/>
          </a:xfrm>
          <a:custGeom>
            <a:rect b="b" l="l" r="r" t="t"/>
            <a:pathLst>
              <a:path extrusionOk="0" h="120000" w="120000">
                <a:moveTo>
                  <a:pt x="87522" y="31641"/>
                </a:moveTo>
                <a:lnTo>
                  <a:pt x="106245" y="23106"/>
                </a:lnTo>
                <a:lnTo>
                  <a:pt x="115074" y="38398"/>
                </a:lnTo>
                <a:lnTo>
                  <a:pt x="98321" y="50344"/>
                </a:lnTo>
                <a:cubicBezTo>
                  <a:pt x="99918" y="56682"/>
                  <a:pt x="99918" y="63318"/>
                  <a:pt x="98321" y="69656"/>
                </a:cubicBezTo>
                <a:lnTo>
                  <a:pt x="115074" y="81602"/>
                </a:lnTo>
                <a:lnTo>
                  <a:pt x="106245" y="96894"/>
                </a:lnTo>
                <a:lnTo>
                  <a:pt x="87522" y="88359"/>
                </a:lnTo>
                <a:cubicBezTo>
                  <a:pt x="82832" y="92911"/>
                  <a:pt x="77086" y="96229"/>
                  <a:pt x="70798" y="98015"/>
                </a:cubicBezTo>
                <a:lnTo>
                  <a:pt x="68829" y="118496"/>
                </a:lnTo>
                <a:lnTo>
                  <a:pt x="51171" y="118496"/>
                </a:lnTo>
                <a:lnTo>
                  <a:pt x="49202" y="98015"/>
                </a:lnTo>
                <a:lnTo>
                  <a:pt x="49202" y="98015"/>
                </a:lnTo>
                <a:cubicBezTo>
                  <a:pt x="42914" y="96229"/>
                  <a:pt x="37168" y="92911"/>
                  <a:pt x="32478" y="88359"/>
                </a:cubicBezTo>
                <a:lnTo>
                  <a:pt x="13755" y="96894"/>
                </a:lnTo>
                <a:lnTo>
                  <a:pt x="4926" y="81602"/>
                </a:lnTo>
                <a:lnTo>
                  <a:pt x="21679" y="69656"/>
                </a:lnTo>
                <a:cubicBezTo>
                  <a:pt x="20082" y="63318"/>
                  <a:pt x="20082" y="56682"/>
                  <a:pt x="21679" y="50344"/>
                </a:cubicBezTo>
                <a:lnTo>
                  <a:pt x="4926" y="38398"/>
                </a:lnTo>
                <a:lnTo>
                  <a:pt x="13755" y="23106"/>
                </a:lnTo>
                <a:lnTo>
                  <a:pt x="32478" y="31641"/>
                </a:lnTo>
                <a:lnTo>
                  <a:pt x="32478" y="31641"/>
                </a:lnTo>
                <a:cubicBezTo>
                  <a:pt x="37168" y="27089"/>
                  <a:pt x="42914" y="23771"/>
                  <a:pt x="49202" y="21985"/>
                </a:cubicBezTo>
                <a:lnTo>
                  <a:pt x="51171" y="1504"/>
                </a:lnTo>
                <a:lnTo>
                  <a:pt x="68829" y="1504"/>
                </a:lnTo>
                <a:lnTo>
                  <a:pt x="70798" y="21985"/>
                </a:lnTo>
                <a:cubicBezTo>
                  <a:pt x="77086" y="23771"/>
                  <a:pt x="82832" y="27089"/>
                  <a:pt x="87522" y="31641"/>
                </a:cubicBezTo>
                <a:close/>
              </a:path>
            </a:pathLst>
          </a:cu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29"/>
          <p:cNvSpPr/>
          <p:nvPr/>
        </p:nvSpPr>
        <p:spPr>
          <a:xfrm>
            <a:off x="8389478" y="3262962"/>
            <a:ext cx="1060138" cy="1097524"/>
          </a:xfrm>
          <a:custGeom>
            <a:rect b="b" l="l" r="r" t="t"/>
            <a:pathLst>
              <a:path extrusionOk="0" h="120000" w="120000">
                <a:moveTo>
                  <a:pt x="87522" y="31141"/>
                </a:moveTo>
                <a:lnTo>
                  <a:pt x="106430" y="23301"/>
                </a:lnTo>
                <a:lnTo>
                  <a:pt x="115336" y="38998"/>
                </a:lnTo>
                <a:lnTo>
                  <a:pt x="98321" y="50174"/>
                </a:lnTo>
                <a:lnTo>
                  <a:pt x="98321" y="50174"/>
                </a:lnTo>
                <a:cubicBezTo>
                  <a:pt x="99918" y="56624"/>
                  <a:pt x="99918" y="63376"/>
                  <a:pt x="98321" y="69826"/>
                </a:cubicBezTo>
                <a:lnTo>
                  <a:pt x="115336" y="81002"/>
                </a:lnTo>
                <a:lnTo>
                  <a:pt x="106430" y="96699"/>
                </a:lnTo>
                <a:lnTo>
                  <a:pt x="87522" y="88859"/>
                </a:lnTo>
                <a:lnTo>
                  <a:pt x="87522" y="88859"/>
                </a:lnTo>
                <a:cubicBezTo>
                  <a:pt x="82832" y="93492"/>
                  <a:pt x="77086" y="96868"/>
                  <a:pt x="70798" y="98686"/>
                </a:cubicBezTo>
                <a:lnTo>
                  <a:pt x="68829" y="118470"/>
                </a:lnTo>
                <a:lnTo>
                  <a:pt x="51171" y="118470"/>
                </a:lnTo>
                <a:lnTo>
                  <a:pt x="49202" y="98686"/>
                </a:lnTo>
                <a:lnTo>
                  <a:pt x="49202" y="98686"/>
                </a:lnTo>
                <a:cubicBezTo>
                  <a:pt x="42914" y="96868"/>
                  <a:pt x="37168" y="93492"/>
                  <a:pt x="32478" y="88859"/>
                </a:cubicBezTo>
                <a:lnTo>
                  <a:pt x="13570" y="96699"/>
                </a:lnTo>
                <a:lnTo>
                  <a:pt x="4664" y="81002"/>
                </a:lnTo>
                <a:lnTo>
                  <a:pt x="21679" y="69826"/>
                </a:lnTo>
                <a:cubicBezTo>
                  <a:pt x="20082" y="63376"/>
                  <a:pt x="20082" y="56624"/>
                  <a:pt x="21679" y="50174"/>
                </a:cubicBezTo>
                <a:lnTo>
                  <a:pt x="4664" y="38998"/>
                </a:lnTo>
                <a:lnTo>
                  <a:pt x="13570" y="23301"/>
                </a:lnTo>
                <a:lnTo>
                  <a:pt x="32478" y="31141"/>
                </a:lnTo>
                <a:lnTo>
                  <a:pt x="32478" y="31141"/>
                </a:lnTo>
                <a:cubicBezTo>
                  <a:pt x="37168" y="26508"/>
                  <a:pt x="42914" y="23132"/>
                  <a:pt x="49202" y="21314"/>
                </a:cubicBezTo>
                <a:lnTo>
                  <a:pt x="51171" y="1530"/>
                </a:lnTo>
                <a:lnTo>
                  <a:pt x="68829" y="1530"/>
                </a:lnTo>
                <a:lnTo>
                  <a:pt x="70798" y="21314"/>
                </a:lnTo>
                <a:lnTo>
                  <a:pt x="70798" y="21314"/>
                </a:lnTo>
                <a:cubicBezTo>
                  <a:pt x="77086" y="23132"/>
                  <a:pt x="82832" y="26508"/>
                  <a:pt x="87522" y="31141"/>
                </a:cubicBezTo>
                <a:close/>
              </a:path>
            </a:pathLst>
          </a:cu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29"/>
          <p:cNvSpPr/>
          <p:nvPr/>
        </p:nvSpPr>
        <p:spPr>
          <a:xfrm>
            <a:off x="7954073" y="4203776"/>
            <a:ext cx="1248952" cy="1159809"/>
          </a:xfrm>
          <a:prstGeom prst="heart">
            <a:avLst/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6" name="Google Shape;1846;p29"/>
          <p:cNvSpPr/>
          <p:nvPr/>
        </p:nvSpPr>
        <p:spPr>
          <a:xfrm rot="-3294278">
            <a:off x="7641614" y="3768604"/>
            <a:ext cx="1870286" cy="1924402"/>
          </a:xfrm>
          <a:custGeom>
            <a:rect b="b" l="l" r="r" t="t"/>
            <a:pathLst>
              <a:path extrusionOk="0" h="24707" w="25960">
                <a:moveTo>
                  <a:pt x="0" y="0"/>
                </a:moveTo>
                <a:lnTo>
                  <a:pt x="12761" y="8512"/>
                </a:lnTo>
                <a:lnTo>
                  <a:pt x="10944" y="10016"/>
                </a:lnTo>
                <a:lnTo>
                  <a:pt x="17723" y="14872"/>
                </a:lnTo>
                <a:lnTo>
                  <a:pt x="16096" y="16422"/>
                </a:lnTo>
                <a:lnTo>
                  <a:pt x="25960" y="24707"/>
                </a:lnTo>
                <a:lnTo>
                  <a:pt x="13670" y="16288"/>
                </a:lnTo>
                <a:lnTo>
                  <a:pt x="14703" y="15002"/>
                </a:lnTo>
                <a:lnTo>
                  <a:pt x="8391" y="10121"/>
                </a:lnTo>
                <a:lnTo>
                  <a:pt x="10214" y="8432"/>
                </a:lnTo>
                <a:lnTo>
                  <a:pt x="0" y="0"/>
                </a:lnTo>
                <a:close/>
              </a:path>
            </a:pathLst>
          </a:cu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8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3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225" name="Google Shape;225;p3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" name="Google Shape;231;p3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232" name="Google Shape;232;p3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3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240" name="Google Shape;240;p3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9" name="Google Shape;249;p3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250" name="Google Shape;250;p3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3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9815" y="3065488"/>
            <a:ext cx="4132934" cy="2757417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2" name="Google Shape;262;p3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63" name="Google Shape;263;p3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64" name="Google Shape;264;p3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65" name="Google Shape;265;p3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66" name="Google Shape;266;p3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267" name="Google Shape;267;p3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69" name="Google Shape;269;p3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70" name="Google Shape;270;p3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1" name="Google Shape;2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4" name="Google Shape;274;p3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5" name="Google Shape;275;p3"/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創作動機</a:t>
            </a:r>
            <a:endParaRPr/>
          </a:p>
        </p:txBody>
      </p:sp>
      <p:sp>
        <p:nvSpPr>
          <p:cNvPr id="276" name="Google Shape;276;p3"/>
          <p:cNvSpPr txBox="1"/>
          <p:nvPr/>
        </p:nvSpPr>
        <p:spPr>
          <a:xfrm>
            <a:off x="1444107" y="3732839"/>
            <a:ext cx="503903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台灣開發格鬥遊戲工作室非常少，原因包含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製作成本高</a:t>
            </a:r>
            <a:endParaRPr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遊戲類型因年代趨勢不同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國內電競產業鮮有格鬥遊戲項目</a:t>
            </a:r>
            <a:endParaRPr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街機廳很少進駐格鬥遊戲機台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6" name="Google Shape;1856;p30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857" name="Google Shape;1857;p30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3" name="Google Shape;1863;p30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864" name="Google Shape;1864;p30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1" name="Google Shape;1871;p30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872" name="Google Shape;1872;p30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30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30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1" name="Google Shape;1881;p30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882" name="Google Shape;1882;p30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1" name="Google Shape;1891;p30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2" name="Google Shape;1892;p30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3" name="Google Shape;1893;p30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894" name="Google Shape;1894;p30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895" name="Google Shape;1895;p30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896" name="Google Shape;1896;p30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897" name="Google Shape;1897;p30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898" name="Google Shape;1898;p30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00" name="Google Shape;1900;p30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01" name="Google Shape;1901;p30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02" name="Google Shape;190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3" name="Google Shape;190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904" name="Google Shape;1904;p30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05" name="Google Shape;1905;p30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06" name="Google Shape;1906;p30"/>
          <p:cNvSpPr txBox="1"/>
          <p:nvPr/>
        </p:nvSpPr>
        <p:spPr>
          <a:xfrm>
            <a:off x="1444108" y="306303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核心特色</a:t>
            </a:r>
            <a:endParaRPr/>
          </a:p>
        </p:txBody>
      </p:sp>
      <p:sp>
        <p:nvSpPr>
          <p:cNvPr id="1907" name="Google Shape;1907;p30"/>
          <p:cNvSpPr txBox="1"/>
          <p:nvPr/>
        </p:nvSpPr>
        <p:spPr>
          <a:xfrm>
            <a:off x="1444108" y="3732839"/>
            <a:ext cx="4385938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燃晶系統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類似於彈藥能量條的概念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受到攻擊收集能量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配合銃技或技能消耗</a:t>
            </a:r>
            <a:endParaRPr/>
          </a:p>
        </p:txBody>
      </p:sp>
      <p:sp>
        <p:nvSpPr>
          <p:cNvPr id="1908" name="Google Shape;1908;p30"/>
          <p:cNvSpPr/>
          <p:nvPr/>
        </p:nvSpPr>
        <p:spPr>
          <a:xfrm rot="5400000">
            <a:off x="7161977" y="3898187"/>
            <a:ext cx="1780022" cy="947375"/>
          </a:xfrm>
          <a:prstGeom prst="snip2SameRect">
            <a:avLst>
              <a:gd fmla="val 50000" name="adj1"/>
              <a:gd fmla="val 50000" name="adj2"/>
            </a:avLst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9" name="Google Shape;1909;p30"/>
          <p:cNvSpPr/>
          <p:nvPr/>
        </p:nvSpPr>
        <p:spPr>
          <a:xfrm rot="-986591">
            <a:off x="6404082" y="4545129"/>
            <a:ext cx="1883428" cy="299391"/>
          </a:xfrm>
          <a:custGeom>
            <a:rect b="b" l="l" r="r" t="t"/>
            <a:pathLst>
              <a:path extrusionOk="0" h="299391" w="1883428">
                <a:moveTo>
                  <a:pt x="1883428" y="299391"/>
                </a:moveTo>
                <a:cubicBezTo>
                  <a:pt x="1134842" y="299391"/>
                  <a:pt x="174699" y="215391"/>
                  <a:pt x="30176" y="165493"/>
                </a:cubicBezTo>
                <a:cubicBezTo>
                  <a:pt x="-114347" y="115595"/>
                  <a:pt x="267706" y="0"/>
                  <a:pt x="1016292" y="0"/>
                </a:cubicBezTo>
                <a:cubicBezTo>
                  <a:pt x="-407637" y="51942"/>
                  <a:pt x="459499" y="247448"/>
                  <a:pt x="1883428" y="299390"/>
                </a:cubicBezTo>
                <a:lnTo>
                  <a:pt x="1883428" y="299391"/>
                </a:lnTo>
                <a:close/>
              </a:path>
            </a:pathLst>
          </a:cu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0" name="Google Shape;1910;p30"/>
          <p:cNvSpPr/>
          <p:nvPr/>
        </p:nvSpPr>
        <p:spPr>
          <a:xfrm rot="10072855">
            <a:off x="8647085" y="4140646"/>
            <a:ext cx="968158" cy="230719"/>
          </a:xfrm>
          <a:prstGeom prst="moon">
            <a:avLst>
              <a:gd fmla="val 24989" name="adj"/>
            </a:avLst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1" name="Google Shape;1911;p30"/>
          <p:cNvSpPr/>
          <p:nvPr/>
        </p:nvSpPr>
        <p:spPr>
          <a:xfrm>
            <a:off x="6934954" y="4007734"/>
            <a:ext cx="493703" cy="552048"/>
          </a:xfrm>
          <a:prstGeom prst="star4">
            <a:avLst>
              <a:gd fmla="val 12500" name="adj"/>
            </a:avLst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2" name="Google Shape;1912;p30"/>
          <p:cNvSpPr/>
          <p:nvPr/>
        </p:nvSpPr>
        <p:spPr>
          <a:xfrm>
            <a:off x="8423581" y="4413629"/>
            <a:ext cx="878534" cy="982358"/>
          </a:xfrm>
          <a:prstGeom prst="star4">
            <a:avLst>
              <a:gd fmla="val 12500" name="adj"/>
            </a:avLst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9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9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7" name="Google Shape;1917;p31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918" name="Google Shape;1918;p31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p31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0" name="Google Shape;1920;p31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1" name="Google Shape;1921;p31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p31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4" name="Google Shape;1924;p31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925" name="Google Shape;1925;p31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p31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1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1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1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1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1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2" name="Google Shape;1932;p31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933" name="Google Shape;1933;p31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1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1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1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1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1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1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1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1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2" name="Google Shape;1942;p31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1943" name="Google Shape;1943;p31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1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1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1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1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1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1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1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1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2" name="Google Shape;1952;p31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3" name="Google Shape;1953;p31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54" name="Google Shape;1954;p31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1955" name="Google Shape;1955;p31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956" name="Google Shape;1956;p31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1957" name="Google Shape;1957;p31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1958" name="Google Shape;1958;p31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959" name="Google Shape;1959;p31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p31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61" name="Google Shape;1961;p31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62" name="Google Shape;1962;p31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63" name="Google Shape;196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4" name="Google Shape;196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p31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66" name="Google Shape;1966;p31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67" name="Google Shape;1967;p31"/>
          <p:cNvSpPr txBox="1"/>
          <p:nvPr/>
        </p:nvSpPr>
        <p:spPr>
          <a:xfrm>
            <a:off x="1444108" y="306303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核心特色</a:t>
            </a:r>
            <a:endParaRPr/>
          </a:p>
        </p:txBody>
      </p:sp>
      <p:sp>
        <p:nvSpPr>
          <p:cNvPr id="1968" name="Google Shape;1968;p31"/>
          <p:cNvSpPr txBox="1"/>
          <p:nvPr/>
        </p:nvSpPr>
        <p:spPr>
          <a:xfrm>
            <a:off x="1444108" y="3732839"/>
            <a:ext cx="4385938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氣力值系統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對消極防禦採取的懲罰機制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防禦與跑步以外不斷回復的能量條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防禦攻擊或迴避招式會消耗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耗盡時僵硬時間變長且無法迴避</a:t>
            </a:r>
            <a:endParaRPr/>
          </a:p>
        </p:txBody>
      </p:sp>
      <p:sp>
        <p:nvSpPr>
          <p:cNvPr id="1969" name="Google Shape;1969;p31"/>
          <p:cNvSpPr/>
          <p:nvPr/>
        </p:nvSpPr>
        <p:spPr>
          <a:xfrm>
            <a:off x="6876910" y="4395310"/>
            <a:ext cx="3037792" cy="255555"/>
          </a:xfrm>
          <a:prstGeom prst="rect">
            <a:avLst/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0" name="Google Shape;1970;p31"/>
          <p:cNvSpPr/>
          <p:nvPr/>
        </p:nvSpPr>
        <p:spPr>
          <a:xfrm>
            <a:off x="6879611" y="4395310"/>
            <a:ext cx="3037792" cy="255555"/>
          </a:xfrm>
          <a:prstGeom prst="rect">
            <a:avLst/>
          </a:prstGeom>
          <a:solidFill>
            <a:srgbClr val="D8E2F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9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9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0"/>
                                        <p:tgtEl>
                                          <p:spTgt spid="19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5" name="Google Shape;1975;p32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1976" name="Google Shape;1976;p32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2" name="Google Shape;1982;p32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1983" name="Google Shape;1983;p32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2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0" name="Google Shape;1990;p32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1991" name="Google Shape;1991;p32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2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2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2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2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2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0" name="Google Shape;2000;p32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2001" name="Google Shape;2001;p32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0" name="Google Shape;2010;p32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1" name="Google Shape;201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045" y="3082507"/>
            <a:ext cx="4965988" cy="2783386"/>
          </a:xfrm>
          <a:prstGeom prst="rect">
            <a:avLst/>
          </a:prstGeom>
          <a:noFill/>
          <a:ln>
            <a:noFill/>
          </a:ln>
        </p:spPr>
      </p:pic>
      <p:sp>
        <p:nvSpPr>
          <p:cNvPr id="2012" name="Google Shape;2012;p32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13" name="Google Shape;2013;p32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014" name="Google Shape;2014;p32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015" name="Google Shape;2015;p32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016" name="Google Shape;2016;p32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017" name="Google Shape;2017;p32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2018" name="Google Shape;2018;p32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020" name="Google Shape;2020;p32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21" name="Google Shape;2021;p32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22" name="Google Shape;202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3" name="Google Shape;2023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024" name="Google Shape;2024;p32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5" name="Google Shape;2025;p32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26" name="Google Shape;2026;p32"/>
          <p:cNvSpPr txBox="1"/>
          <p:nvPr/>
        </p:nvSpPr>
        <p:spPr>
          <a:xfrm>
            <a:off x="1444108" y="306303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核心特色</a:t>
            </a:r>
            <a:endParaRPr/>
          </a:p>
        </p:txBody>
      </p:sp>
      <p:sp>
        <p:nvSpPr>
          <p:cNvPr id="2027" name="Google Shape;2027;p32"/>
          <p:cNvSpPr txBox="1"/>
          <p:nvPr/>
        </p:nvSpPr>
        <p:spPr>
          <a:xfrm>
            <a:off x="1444108" y="3732839"/>
            <a:ext cx="4385938" cy="2154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蓄力攻擊系統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參考作品《王牌對決》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活用攻擊鍵減少輸入指令的難度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攻擊鍵分輕按輕攻擊與長按重攻擊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連按攻擊鍵有簡易連擊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配合方向鍵有不同攻擊動作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0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0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2" name="Google Shape;2032;p33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2033" name="Google Shape;2033;p33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3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3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3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3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9" name="Google Shape;2039;p33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2040" name="Google Shape;2040;p33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3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7" name="Google Shape;2047;p33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2048" name="Google Shape;2048;p33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7" name="Google Shape;2057;p33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2058" name="Google Shape;2058;p33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3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7" name="Google Shape;2067;p33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2068" name="Google Shape;2068;p33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33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070" name="Google Shape;2070;p33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71" name="Google Shape;2071;p33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72" name="Google Shape;2072;p33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3" name="Google Shape;207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4" name="Google Shape;207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075" name="Google Shape;2075;p33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6" name="Google Shape;2076;p33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7" name="Google Shape;2077;p33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078" name="Google Shape;2078;p33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079" name="Google Shape;2079;p33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080" name="Google Shape;2080;p33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081" name="Google Shape;2081;p33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2082" name="Google Shape;2082;p33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3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84" name="Google Shape;2084;p33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3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2086" name="Google Shape;2086;p33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3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88" name="Google Shape;2088;p33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3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90" name="Google Shape;2090;p33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3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92" name="Google Shape;2092;p33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3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94" name="Google Shape;2094;p33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3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096" name="Google Shape;2096;p33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3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2098" name="Google Shape;2098;p33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3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00" name="Google Shape;2100;p33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3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2102" name="Google Shape;2102;p33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3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04" name="Google Shape;2104;p33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3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2106" name="Google Shape;2106;p33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3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2108" name="Google Shape;2108;p33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09" name="Google Shape;2109;p33"/>
          <p:cNvSpPr/>
          <p:nvPr/>
        </p:nvSpPr>
        <p:spPr>
          <a:xfrm>
            <a:off x="1978853" y="4648328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3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4" name="Google Shape;2114;p34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2115" name="Google Shape;2115;p34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1" name="Google Shape;2121;p34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2122" name="Google Shape;2122;p34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9" name="Google Shape;2129;p34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2130" name="Google Shape;2130;p34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34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34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7" name="Google Shape;2137;p34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8" name="Google Shape;2138;p34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39" name="Google Shape;2139;p34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2140" name="Google Shape;2140;p34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1" name="Google Shape;2141;p34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2" name="Google Shape;2142;p34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3" name="Google Shape;2143;p34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4" name="Google Shape;2144;p34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5" name="Google Shape;2145;p34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6" name="Google Shape;2146;p34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7" name="Google Shape;2147;p34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8" name="Google Shape;2148;p34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9" name="Google Shape;2149;p34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0" name="Google Shape;2150;p34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51" name="Google Shape;2151;p34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152" name="Google Shape;2152;p34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153" name="Google Shape;2153;p34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154" name="Google Shape;2154;p34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155" name="Google Shape;2155;p34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2156" name="Google Shape;2156;p34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7" name="Google Shape;2157;p34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158" name="Google Shape;2158;p34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59" name="Google Shape;2159;p34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60" name="Google Shape;216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1" name="Google Shape;216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162" name="Google Shape;2162;p34"/>
          <p:cNvSpPr/>
          <p:nvPr/>
        </p:nvSpPr>
        <p:spPr>
          <a:xfrm>
            <a:off x="0" y="-3867"/>
            <a:ext cx="12192000" cy="6861900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63" name="Google Shape;2163;p34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64" name="Google Shape;2164;p34"/>
          <p:cNvSpPr txBox="1"/>
          <p:nvPr/>
        </p:nvSpPr>
        <p:spPr>
          <a:xfrm>
            <a:off x="3896777" y="214504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互動方式</a:t>
            </a:r>
            <a:endParaRPr/>
          </a:p>
        </p:txBody>
      </p:sp>
      <p:sp>
        <p:nvSpPr>
          <p:cNvPr id="2165" name="Google Shape;2165;p34"/>
          <p:cNvSpPr txBox="1"/>
          <p:nvPr/>
        </p:nvSpPr>
        <p:spPr>
          <a:xfrm>
            <a:off x="2304406" y="3650670"/>
            <a:ext cx="1643891" cy="1703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故事模式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單人模式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對戰模式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練習模式</a:t>
            </a:r>
            <a:endParaRPr/>
          </a:p>
        </p:txBody>
      </p:sp>
      <p:sp>
        <p:nvSpPr>
          <p:cNvPr id="2166" name="Google Shape;2166;p34"/>
          <p:cNvSpPr txBox="1"/>
          <p:nvPr/>
        </p:nvSpPr>
        <p:spPr>
          <a:xfrm>
            <a:off x="4278014" y="3650670"/>
            <a:ext cx="1643891" cy="2118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角色選擇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配色選擇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地圖選擇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時間設定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回合數設定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67" name="Google Shape;2167;p34"/>
          <p:cNvSpPr txBox="1"/>
          <p:nvPr/>
        </p:nvSpPr>
        <p:spPr>
          <a:xfrm>
            <a:off x="6250002" y="3650670"/>
            <a:ext cx="1643891" cy="1287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過場動畫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戰鬥開始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勝負判定</a:t>
            </a:r>
            <a:endParaRPr/>
          </a:p>
        </p:txBody>
      </p:sp>
      <p:sp>
        <p:nvSpPr>
          <p:cNvPr id="2168" name="Google Shape;2168;p34"/>
          <p:cNvSpPr txBox="1"/>
          <p:nvPr/>
        </p:nvSpPr>
        <p:spPr>
          <a:xfrm>
            <a:off x="8220961" y="3650670"/>
            <a:ext cx="1643891" cy="87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結算畫面</a:t>
            </a:r>
            <a:endParaRPr sz="18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</a:pPr>
            <a:r>
              <a:rPr lang="zh-TW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回關卡設定</a:t>
            </a:r>
            <a:endParaRPr/>
          </a:p>
        </p:txBody>
      </p:sp>
      <p:grpSp>
        <p:nvGrpSpPr>
          <p:cNvPr id="2169" name="Google Shape;2169;p34"/>
          <p:cNvGrpSpPr/>
          <p:nvPr/>
        </p:nvGrpSpPr>
        <p:grpSpPr>
          <a:xfrm>
            <a:off x="2035770" y="2954374"/>
            <a:ext cx="8120458" cy="560351"/>
            <a:chOff x="3770" y="0"/>
            <a:chExt cx="8120458" cy="560351"/>
          </a:xfrm>
        </p:grpSpPr>
        <p:sp>
          <p:nvSpPr>
            <p:cNvPr id="2170" name="Google Shape;2170;p34"/>
            <p:cNvSpPr/>
            <p:nvPr/>
          </p:nvSpPr>
          <p:spPr>
            <a:xfrm>
              <a:off x="3770" y="0"/>
              <a:ext cx="2194718" cy="560351"/>
            </a:xfrm>
            <a:prstGeom prst="chevron">
              <a:avLst>
                <a:gd fmla="val 50000" name="adj"/>
              </a:avLst>
            </a:prstGeom>
            <a:solidFill>
              <a:srgbClr val="D8E2F3">
                <a:alpha val="49803"/>
              </a:srgbClr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4"/>
            <p:cNvSpPr txBox="1"/>
            <p:nvPr/>
          </p:nvSpPr>
          <p:spPr>
            <a:xfrm>
              <a:off x="283946" y="0"/>
              <a:ext cx="1634367" cy="5603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80000" spcFirstLastPara="1" rIns="26650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模式選擇</a:t>
              </a:r>
              <a:endParaRPr/>
            </a:p>
          </p:txBody>
        </p:sp>
        <p:sp>
          <p:nvSpPr>
            <p:cNvPr id="2172" name="Google Shape;2172;p34"/>
            <p:cNvSpPr/>
            <p:nvPr/>
          </p:nvSpPr>
          <p:spPr>
            <a:xfrm>
              <a:off x="1979017" y="0"/>
              <a:ext cx="2194718" cy="560351"/>
            </a:xfrm>
            <a:prstGeom prst="chevron">
              <a:avLst>
                <a:gd fmla="val 50000" name="adj"/>
              </a:avLst>
            </a:prstGeom>
            <a:solidFill>
              <a:srgbClr val="D8E2F3">
                <a:alpha val="49803"/>
              </a:srgbClr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4"/>
            <p:cNvSpPr txBox="1"/>
            <p:nvPr/>
          </p:nvSpPr>
          <p:spPr>
            <a:xfrm>
              <a:off x="2259193" y="0"/>
              <a:ext cx="1634367" cy="5603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80000" spcFirstLastPara="1" rIns="26650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關卡設定</a:t>
              </a:r>
              <a:endParaRPr/>
            </a:p>
          </p:txBody>
        </p:sp>
        <p:sp>
          <p:nvSpPr>
            <p:cNvPr id="2174" name="Google Shape;2174;p34"/>
            <p:cNvSpPr/>
            <p:nvPr/>
          </p:nvSpPr>
          <p:spPr>
            <a:xfrm>
              <a:off x="3954264" y="0"/>
              <a:ext cx="2194718" cy="560351"/>
            </a:xfrm>
            <a:prstGeom prst="chevron">
              <a:avLst>
                <a:gd fmla="val 50000" name="adj"/>
              </a:avLst>
            </a:prstGeom>
            <a:solidFill>
              <a:srgbClr val="D8E2F3">
                <a:alpha val="49803"/>
              </a:srgbClr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4"/>
            <p:cNvSpPr txBox="1"/>
            <p:nvPr/>
          </p:nvSpPr>
          <p:spPr>
            <a:xfrm>
              <a:off x="4234440" y="0"/>
              <a:ext cx="1634367" cy="5603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80000" spcFirstLastPara="1" rIns="26650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戰鬥場景</a:t>
              </a:r>
              <a:endParaRPr/>
            </a:p>
          </p:txBody>
        </p:sp>
        <p:sp>
          <p:nvSpPr>
            <p:cNvPr id="2176" name="Google Shape;2176;p34"/>
            <p:cNvSpPr/>
            <p:nvPr/>
          </p:nvSpPr>
          <p:spPr>
            <a:xfrm>
              <a:off x="5929510" y="0"/>
              <a:ext cx="2194718" cy="560351"/>
            </a:xfrm>
            <a:prstGeom prst="chevron">
              <a:avLst>
                <a:gd fmla="val 50000" name="adj"/>
              </a:avLst>
            </a:prstGeom>
            <a:solidFill>
              <a:srgbClr val="D8E2F3">
                <a:alpha val="49803"/>
              </a:srgbClr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4"/>
            <p:cNvSpPr txBox="1"/>
            <p:nvPr/>
          </p:nvSpPr>
          <p:spPr>
            <a:xfrm>
              <a:off x="6209686" y="0"/>
              <a:ext cx="1634367" cy="5603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80000" spcFirstLastPara="1" rIns="26650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對戰結束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1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2" name="Google Shape;2182;p35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2183" name="Google Shape;2183;p35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4" name="Google Shape;2184;p35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5" name="Google Shape;2185;p35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6" name="Google Shape;2186;p35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7" name="Google Shape;2187;p35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8" name="Google Shape;2188;p35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9" name="Google Shape;2189;p35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2190" name="Google Shape;2190;p35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1" name="Google Shape;2191;p35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2" name="Google Shape;2192;p35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3" name="Google Shape;2193;p35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4" name="Google Shape;2194;p35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p35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p35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7" name="Google Shape;2197;p35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2198" name="Google Shape;2198;p35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p35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p35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35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35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35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35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35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p35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7" name="Google Shape;2207;p35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2208" name="Google Shape;2208;p35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p35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p35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p35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p35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p35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p35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p35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p35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7" name="Google Shape;2217;p35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8" name="Google Shape;2218;p35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9" name="Google Shape;2219;p35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220" name="Google Shape;2220;p35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221" name="Google Shape;2221;p35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222" name="Google Shape;2222;p35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223" name="Google Shape;2223;p35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2224" name="Google Shape;2224;p35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p35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26" name="Google Shape;2226;p35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27" name="Google Shape;2227;p35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28" name="Google Shape;222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9" name="Google Shape;222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0" name="Google Shape;2230;p35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31" name="Google Shape;2231;p35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32" name="Google Shape;2232;p35"/>
          <p:cNvSpPr txBox="1"/>
          <p:nvPr/>
        </p:nvSpPr>
        <p:spPr>
          <a:xfrm>
            <a:off x="3896777" y="214504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互動方式</a:t>
            </a:r>
            <a:endParaRPr/>
          </a:p>
        </p:txBody>
      </p:sp>
      <p:sp>
        <p:nvSpPr>
          <p:cNvPr id="2233" name="Google Shape;2233;p35"/>
          <p:cNvSpPr txBox="1"/>
          <p:nvPr/>
        </p:nvSpPr>
        <p:spPr>
          <a:xfrm>
            <a:off x="3896777" y="2678825"/>
            <a:ext cx="438593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操作配置－搖桿</a:t>
            </a:r>
            <a:endParaRPr/>
          </a:p>
        </p:txBody>
      </p:sp>
      <p:grpSp>
        <p:nvGrpSpPr>
          <p:cNvPr id="2234" name="Google Shape;2234;p35"/>
          <p:cNvGrpSpPr/>
          <p:nvPr/>
        </p:nvGrpSpPr>
        <p:grpSpPr>
          <a:xfrm>
            <a:off x="2651482" y="3294497"/>
            <a:ext cx="6877266" cy="2943167"/>
            <a:chOff x="3928804" y="3409880"/>
            <a:chExt cx="3964015" cy="1696424"/>
          </a:xfrm>
        </p:grpSpPr>
        <p:sp>
          <p:nvSpPr>
            <p:cNvPr id="2235" name="Google Shape;2235;p35"/>
            <p:cNvSpPr/>
            <p:nvPr/>
          </p:nvSpPr>
          <p:spPr>
            <a:xfrm>
              <a:off x="6763664" y="3409880"/>
              <a:ext cx="564362" cy="564362"/>
            </a:xfrm>
            <a:prstGeom prst="ellipse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必殺技</a:t>
              </a:r>
              <a:endParaRPr/>
            </a:p>
          </p:txBody>
        </p:sp>
        <p:sp>
          <p:nvSpPr>
            <p:cNvPr id="2236" name="Google Shape;2236;p35"/>
            <p:cNvSpPr/>
            <p:nvPr/>
          </p:nvSpPr>
          <p:spPr>
            <a:xfrm>
              <a:off x="6204152" y="3974869"/>
              <a:ext cx="564362" cy="564362"/>
            </a:xfrm>
            <a:prstGeom prst="ellipse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近身攻擊</a:t>
              </a:r>
              <a:endParaRPr/>
            </a:p>
          </p:txBody>
        </p:sp>
        <p:sp>
          <p:nvSpPr>
            <p:cNvPr id="2237" name="Google Shape;2237;p35"/>
            <p:cNvSpPr/>
            <p:nvPr/>
          </p:nvSpPr>
          <p:spPr>
            <a:xfrm>
              <a:off x="7328457" y="3974869"/>
              <a:ext cx="564362" cy="564362"/>
            </a:xfrm>
            <a:prstGeom prst="ellipse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銃技攻擊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238" name="Google Shape;2238;p35"/>
            <p:cNvSpPr/>
            <p:nvPr/>
          </p:nvSpPr>
          <p:spPr>
            <a:xfrm>
              <a:off x="6763664" y="4541942"/>
              <a:ext cx="564362" cy="564362"/>
            </a:xfrm>
            <a:prstGeom prst="ellipse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武器攻擊</a:t>
              </a:r>
              <a:endParaRPr/>
            </a:p>
          </p:txBody>
        </p:sp>
        <p:sp>
          <p:nvSpPr>
            <p:cNvPr id="2239" name="Google Shape;2239;p35"/>
            <p:cNvSpPr/>
            <p:nvPr/>
          </p:nvSpPr>
          <p:spPr>
            <a:xfrm>
              <a:off x="3928804" y="3444643"/>
              <a:ext cx="1634352" cy="1634352"/>
            </a:xfrm>
            <a:prstGeom prst="quadArrow">
              <a:avLst>
                <a:gd fmla="val 37492" name="adj1"/>
                <a:gd fmla="val 14991" name="adj2"/>
                <a:gd fmla="val 9628" name="adj3"/>
              </a:avLst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跳躍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左右移動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防禦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4" name="Google Shape;2244;p36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2245" name="Google Shape;2245;p36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1" name="Google Shape;2251;p36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2252" name="Google Shape;2252;p36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9" name="Google Shape;2259;p36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2260" name="Google Shape;2260;p36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69" name="Google Shape;2269;p36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2270" name="Google Shape;2270;p36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9" name="Google Shape;2279;p36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0" name="Google Shape;2280;p36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81" name="Google Shape;2281;p36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282" name="Google Shape;2282;p36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283" name="Google Shape;2283;p36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284" name="Google Shape;2284;p36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2285" name="Google Shape;2285;p36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2286" name="Google Shape;2286;p36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88" name="Google Shape;2288;p36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89" name="Google Shape;2289;p36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90" name="Google Shape;229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1" name="Google Shape;229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92" name="Google Shape;2292;p36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93" name="Google Shape;2293;p36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94" name="Google Shape;2294;p36"/>
          <p:cNvSpPr txBox="1"/>
          <p:nvPr/>
        </p:nvSpPr>
        <p:spPr>
          <a:xfrm>
            <a:off x="3896777" y="214504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互動方式</a:t>
            </a:r>
            <a:endParaRPr/>
          </a:p>
        </p:txBody>
      </p:sp>
      <p:sp>
        <p:nvSpPr>
          <p:cNvPr id="2295" name="Google Shape;2295;p36"/>
          <p:cNvSpPr txBox="1"/>
          <p:nvPr/>
        </p:nvSpPr>
        <p:spPr>
          <a:xfrm>
            <a:off x="3896777" y="2678825"/>
            <a:ext cx="438593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操作配置－鍵盤</a:t>
            </a:r>
            <a:endParaRPr/>
          </a:p>
        </p:txBody>
      </p:sp>
      <p:grpSp>
        <p:nvGrpSpPr>
          <p:cNvPr id="2296" name="Google Shape;2296;p36"/>
          <p:cNvGrpSpPr/>
          <p:nvPr/>
        </p:nvGrpSpPr>
        <p:grpSpPr>
          <a:xfrm>
            <a:off x="2528766" y="3717511"/>
            <a:ext cx="7136138" cy="2141826"/>
            <a:chOff x="2461136" y="3427066"/>
            <a:chExt cx="7136138" cy="2141826"/>
          </a:xfrm>
        </p:grpSpPr>
        <p:sp>
          <p:nvSpPr>
            <p:cNvPr id="2297" name="Google Shape;2297;p36"/>
            <p:cNvSpPr/>
            <p:nvPr/>
          </p:nvSpPr>
          <p:spPr>
            <a:xfrm>
              <a:off x="3496660" y="3429000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Ｗ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跳躍</a:t>
              </a: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3633658" y="4591354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Ｓ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防禦</a:t>
              </a: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2461136" y="4591354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Ａ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左移</a:t>
              </a: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4800614" y="4591354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Ｄ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右移</a:t>
              </a: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7334263" y="3429000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Ｕ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近身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攻擊</a:t>
              </a: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7471261" y="4591354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Ｊ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武器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攻擊</a:t>
              </a: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8638217" y="4591354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Ｋ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銃技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攻擊</a:t>
              </a: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8501754" y="3427066"/>
              <a:ext cx="959057" cy="977538"/>
            </a:xfrm>
            <a:prstGeom prst="rect">
              <a:avLst/>
            </a:prstGeom>
            <a:solidFill>
              <a:srgbClr val="D8E2F3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Ｉ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必殺技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2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8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9" name="Google Shape;2309;p37"/>
          <p:cNvGrpSpPr/>
          <p:nvPr/>
        </p:nvGrpSpPr>
        <p:grpSpPr>
          <a:xfrm>
            <a:off x="-6172407" y="2113353"/>
            <a:ext cx="11352585" cy="4740785"/>
            <a:chOff x="-6172407" y="2117213"/>
            <a:chExt cx="11352585" cy="4740785"/>
          </a:xfrm>
        </p:grpSpPr>
        <p:sp>
          <p:nvSpPr>
            <p:cNvPr id="2310" name="Google Shape;2310;p37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p37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2" name="Google Shape;2312;p37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3" name="Google Shape;2313;p37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p37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p37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6" name="Google Shape;2316;p37"/>
          <p:cNvGrpSpPr/>
          <p:nvPr/>
        </p:nvGrpSpPr>
        <p:grpSpPr>
          <a:xfrm>
            <a:off x="-7778700" y="1540699"/>
            <a:ext cx="11430519" cy="5317299"/>
            <a:chOff x="-7778700" y="1540699"/>
            <a:chExt cx="11430519" cy="5317299"/>
          </a:xfrm>
        </p:grpSpPr>
        <p:sp>
          <p:nvSpPr>
            <p:cNvPr id="2317" name="Google Shape;2317;p37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8" name="Google Shape;2318;p37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9" name="Google Shape;2319;p37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0" name="Google Shape;2320;p37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p37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2" name="Google Shape;2322;p37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3" name="Google Shape;2323;p37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4" name="Google Shape;2324;p37"/>
          <p:cNvGrpSpPr/>
          <p:nvPr/>
        </p:nvGrpSpPr>
        <p:grpSpPr>
          <a:xfrm>
            <a:off x="-9433967" y="2124388"/>
            <a:ext cx="13346635" cy="4740785"/>
            <a:chOff x="-9433967" y="2117213"/>
            <a:chExt cx="13346635" cy="4740785"/>
          </a:xfrm>
        </p:grpSpPr>
        <p:sp>
          <p:nvSpPr>
            <p:cNvPr id="2325" name="Google Shape;2325;p37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6" name="Google Shape;2326;p37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7" name="Google Shape;2327;p37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8" name="Google Shape;2328;p37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9" name="Google Shape;2329;p37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0" name="Google Shape;2330;p37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1" name="Google Shape;2331;p37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p37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p37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4" name="Google Shape;2334;p37"/>
          <p:cNvGrpSpPr/>
          <p:nvPr/>
        </p:nvGrpSpPr>
        <p:grpSpPr>
          <a:xfrm>
            <a:off x="-11681699" y="5530437"/>
            <a:ext cx="16063608" cy="1334894"/>
            <a:chOff x="-11681699" y="5523104"/>
            <a:chExt cx="16063608" cy="1334894"/>
          </a:xfrm>
        </p:grpSpPr>
        <p:sp>
          <p:nvSpPr>
            <p:cNvPr id="2335" name="Google Shape;2335;p37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6" name="Google Shape;2336;p37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7" name="Google Shape;2337;p37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8" name="Google Shape;2338;p37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9" name="Google Shape;2339;p37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0" name="Google Shape;2340;p37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1" name="Google Shape;2341;p37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2" name="Google Shape;2342;p37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3" name="Google Shape;2343;p37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4" name="Google Shape;2344;p37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45" name="Google Shape;2345;p37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46" name="Google Shape;2346;p37"/>
          <p:cNvSpPr/>
          <p:nvPr/>
        </p:nvSpPr>
        <p:spPr>
          <a:xfrm>
            <a:off x="-17032" y="2439855"/>
            <a:ext cx="8570348" cy="2026192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rgbClr val="F5F7F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7" name="Google Shape;234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6813" y="1987816"/>
            <a:ext cx="3403280" cy="241744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8" name="Google Shape;2348;p37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2349" name="Google Shape;2349;p37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0" name="Google Shape;2350;p37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351" name="Google Shape;2351;p37"/>
          <p:cNvCxnSpPr/>
          <p:nvPr/>
        </p:nvCxnSpPr>
        <p:spPr>
          <a:xfrm>
            <a:off x="7036067" y="4593112"/>
            <a:ext cx="4860900" cy="937800"/>
          </a:xfrm>
          <a:prstGeom prst="bentConnector3">
            <a:avLst>
              <a:gd fmla="val 77721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2352" name="Google Shape;2352;p37"/>
          <p:cNvCxnSpPr/>
          <p:nvPr/>
        </p:nvCxnSpPr>
        <p:spPr>
          <a:xfrm flipH="1" rot="10800000">
            <a:off x="4177364" y="4783781"/>
            <a:ext cx="7507800" cy="1492800"/>
          </a:xfrm>
          <a:prstGeom prst="bentConnector3">
            <a:avLst>
              <a:gd fmla="val 83717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353" name="Google Shape;2353;p37"/>
          <p:cNvCxnSpPr/>
          <p:nvPr/>
        </p:nvCxnSpPr>
        <p:spPr>
          <a:xfrm flipH="1" rot="10800000">
            <a:off x="8610600" y="5151726"/>
            <a:ext cx="2574000" cy="374400"/>
          </a:xfrm>
          <a:prstGeom prst="bentConnector3">
            <a:avLst>
              <a:gd fmla="val 60470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2354" name="Google Shape;2354;p37"/>
          <p:cNvCxnSpPr/>
          <p:nvPr/>
        </p:nvCxnSpPr>
        <p:spPr>
          <a:xfrm flipH="1" rot="-5400000">
            <a:off x="6974576" y="3414916"/>
            <a:ext cx="6758100" cy="852300"/>
          </a:xfrm>
          <a:prstGeom prst="bentConnector3">
            <a:avLst>
              <a:gd fmla="val 8090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cxnSp>
        <p:nvCxnSpPr>
          <p:cNvPr id="2355" name="Google Shape;2355;p37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56" name="Google Shape;2356;p37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57" name="Google Shape;2357;p37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8" name="Google Shape;2358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9" name="Google Shape;235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0" name="Google Shape;2360;p37"/>
          <p:cNvSpPr txBox="1"/>
          <p:nvPr/>
        </p:nvSpPr>
        <p:spPr>
          <a:xfrm>
            <a:off x="7250850" y="4820354"/>
            <a:ext cx="275825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報告完畢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3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23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4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282" name="Google Shape;282;p4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" name="Google Shape;288;p4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289" name="Google Shape;289;p4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p4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297" name="Google Shape;297;p4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4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307" name="Google Shape;307;p4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4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7" name="Google Shape;31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9815" y="3065488"/>
            <a:ext cx="4132934" cy="2757417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9" name="Google Shape;319;p4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320" name="Google Shape;320;p4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22" name="Google Shape;322;p4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3" name="Google Shape;323;p4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24" name="Google Shape;32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7" name="Google Shape;327;p4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8" name="Google Shape;328;p4"/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創作動機</a:t>
            </a:r>
            <a:endParaRPr/>
          </a:p>
        </p:txBody>
      </p:sp>
      <p:sp>
        <p:nvSpPr>
          <p:cNvPr id="329" name="Google Shape;329;p4"/>
          <p:cNvSpPr txBox="1"/>
          <p:nvPr/>
        </p:nvSpPr>
        <p:spPr>
          <a:xfrm>
            <a:off x="1444107" y="3732839"/>
            <a:ext cx="503903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　　台灣格鬥遊戲玩家除了關注遊戲新作、國際電競賽事之外，不少對台灣格鬥遊戲的發展仍有所期待，因此決定打造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獨特的架構與世界觀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開發並推動國內格鬥遊戲風氣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，並在細節上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引起台灣玩家或格鬥遊戲玩家之間的共鳴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/>
          </a:p>
        </p:txBody>
      </p:sp>
      <p:cxnSp>
        <p:nvCxnSpPr>
          <p:cNvPr id="330" name="Google Shape;330;p4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331" name="Google Shape;331;p4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332" name="Google Shape;332;p4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333" name="Google Shape;333;p4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5"/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</p:grpSpPr>
        <p:sp>
          <p:nvSpPr>
            <p:cNvPr id="339" name="Google Shape;339;p5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5"/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</p:grpSpPr>
        <p:sp>
          <p:nvSpPr>
            <p:cNvPr id="346" name="Google Shape;346;p5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p5"/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</p:grpSpPr>
        <p:sp>
          <p:nvSpPr>
            <p:cNvPr id="354" name="Google Shape;354;p5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3" name="Google Shape;363;p5"/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</p:grpSpPr>
        <p:sp>
          <p:nvSpPr>
            <p:cNvPr id="364" name="Google Shape;364;p5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" name="Google Shape;373;p5"/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374" name="Google Shape;374;p5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76" name="Google Shape;376;p5"/>
          <p:cNvCxnSpPr/>
          <p:nvPr/>
        </p:nvCxnSpPr>
        <p:spPr>
          <a:xfrm flipH="1">
            <a:off x="-86627" y="-154004"/>
            <a:ext cx="5255393" cy="4475747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7" name="Google Shape;377;p5"/>
          <p:cNvCxnSpPr/>
          <p:nvPr/>
        </p:nvCxnSpPr>
        <p:spPr>
          <a:xfrm flipH="1">
            <a:off x="-86627" y="-154004"/>
            <a:ext cx="4689900" cy="325517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8" name="Google Shape;378;p5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9" name="Google Shape;37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"/>
          <p:cNvSpPr/>
          <p:nvPr/>
        </p:nvSpPr>
        <p:spPr>
          <a:xfrm>
            <a:off x="5169100" y="6867381"/>
            <a:ext cx="1109904" cy="547602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5"/>
          <p:cNvSpPr/>
          <p:nvPr/>
        </p:nvSpPr>
        <p:spPr>
          <a:xfrm rot="10800000">
            <a:off x="6497052" y="4100581"/>
            <a:ext cx="5694947" cy="2757417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3" name="Google Shape;383;p5"/>
          <p:cNvCxnSpPr/>
          <p:nvPr/>
        </p:nvCxnSpPr>
        <p:spPr>
          <a:xfrm flipH="1">
            <a:off x="7789806" y="5457824"/>
            <a:ext cx="4007400" cy="1645500"/>
          </a:xfrm>
          <a:prstGeom prst="bentConnector3">
            <a:avLst>
              <a:gd fmla="val 6853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384" name="Google Shape;384;p5"/>
          <p:cNvCxnSpPr/>
          <p:nvPr/>
        </p:nvCxnSpPr>
        <p:spPr>
          <a:xfrm>
            <a:off x="4724400" y="5457825"/>
            <a:ext cx="6633000" cy="558300"/>
          </a:xfrm>
          <a:prstGeom prst="bentConnector3">
            <a:avLst>
              <a:gd fmla="val 50000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385" name="Google Shape;385;p5"/>
          <p:cNvCxnSpPr/>
          <p:nvPr/>
        </p:nvCxnSpPr>
        <p:spPr>
          <a:xfrm rot="5400000">
            <a:off x="7572947" y="3463836"/>
            <a:ext cx="5382900" cy="621600"/>
          </a:xfrm>
          <a:prstGeom prst="bentConnector3">
            <a:avLst>
              <a:gd fmla="val 74066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386" name="Google Shape;386;p5"/>
          <p:cNvCxnSpPr/>
          <p:nvPr/>
        </p:nvCxnSpPr>
        <p:spPr>
          <a:xfrm>
            <a:off x="8676640" y="4653280"/>
            <a:ext cx="3972600" cy="1909500"/>
          </a:xfrm>
          <a:prstGeom prst="bentConnector3">
            <a:avLst>
              <a:gd fmla="val 42839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387" name="Google Shape;387;p5"/>
          <p:cNvGrpSpPr/>
          <p:nvPr/>
        </p:nvGrpSpPr>
        <p:grpSpPr>
          <a:xfrm>
            <a:off x="1976084" y="2335970"/>
            <a:ext cx="8210931" cy="2921958"/>
            <a:chOff x="536579" y="3856"/>
            <a:chExt cx="8210931" cy="2921958"/>
          </a:xfrm>
        </p:grpSpPr>
        <p:sp>
          <p:nvSpPr>
            <p:cNvPr id="388" name="Google Shape;388;p5"/>
            <p:cNvSpPr/>
            <p:nvPr/>
          </p:nvSpPr>
          <p:spPr>
            <a:xfrm>
              <a:off x="2907880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 txBox="1"/>
            <p:nvPr/>
          </p:nvSpPr>
          <p:spPr>
            <a:xfrm>
              <a:off x="3151842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 txBox="1"/>
            <p:nvPr/>
          </p:nvSpPr>
          <p:spPr>
            <a:xfrm>
              <a:off x="53657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創作動機</a:t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5826795" y="263191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"/>
            <p:cNvSpPr txBox="1"/>
            <p:nvPr/>
          </p:nvSpPr>
          <p:spPr>
            <a:xfrm>
              <a:off x="6070757" y="306180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"/>
            <p:cNvSpPr txBox="1"/>
            <p:nvPr/>
          </p:nvSpPr>
          <p:spPr>
            <a:xfrm>
              <a:off x="3455494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作品概述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1723129" y="612166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"/>
            <p:cNvSpPr txBox="1"/>
            <p:nvPr/>
          </p:nvSpPr>
          <p:spPr>
            <a:xfrm>
              <a:off x="4495462" y="867041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"/>
            <p:cNvSpPr txBox="1"/>
            <p:nvPr/>
          </p:nvSpPr>
          <p:spPr>
            <a:xfrm>
              <a:off x="6374409" y="3856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資料收集</a:t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2907880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"/>
            <p:cNvSpPr txBox="1"/>
            <p:nvPr/>
          </p:nvSpPr>
          <p:spPr>
            <a:xfrm>
              <a:off x="3151842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"/>
            <p:cNvSpPr txBox="1"/>
            <p:nvPr/>
          </p:nvSpPr>
          <p:spPr>
            <a:xfrm>
              <a:off x="53657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遊戲世界觀</a:t>
              </a: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5826795" y="1419115"/>
              <a:ext cx="515213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"/>
            <p:cNvSpPr txBox="1"/>
            <p:nvPr/>
          </p:nvSpPr>
          <p:spPr>
            <a:xfrm>
              <a:off x="6070757" y="1462103"/>
              <a:ext cx="27290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"/>
            <p:cNvSpPr txBox="1"/>
            <p:nvPr/>
          </p:nvSpPr>
          <p:spPr>
            <a:xfrm>
              <a:off x="3455494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故事大綱</a:t>
              </a: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1723129" y="1768090"/>
              <a:ext cx="5837830" cy="515213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3983"/>
                  </a:lnTo>
                  <a:lnTo>
                    <a:pt x="0" y="63983"/>
                  </a:lnTo>
                  <a:lnTo>
                    <a:pt x="0" y="12000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5"/>
            <p:cNvSpPr txBox="1"/>
            <p:nvPr/>
          </p:nvSpPr>
          <p:spPr>
            <a:xfrm>
              <a:off x="4495462" y="2022965"/>
              <a:ext cx="293164" cy="5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5"/>
            <p:cNvSpPr txBox="1"/>
            <p:nvPr/>
          </p:nvSpPr>
          <p:spPr>
            <a:xfrm>
              <a:off x="6374409" y="1159780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核心特色</a:t>
              </a: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"/>
            <p:cNvSpPr txBox="1"/>
            <p:nvPr/>
          </p:nvSpPr>
          <p:spPr>
            <a:xfrm>
              <a:off x="536579" y="2315704"/>
              <a:ext cx="2373101" cy="61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000"/>
                <a:buFont typeface="Microsoft JhengHei"/>
                <a:buNone/>
              </a:pPr>
              <a:r>
                <a:rPr lang="zh-TW" sz="20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互動方式</a:t>
              </a:r>
              <a:endParaRPr/>
            </a:p>
          </p:txBody>
        </p:sp>
      </p:grpSp>
      <p:cxnSp>
        <p:nvCxnSpPr>
          <p:cNvPr id="414" name="Google Shape;414;p5"/>
          <p:cNvCxnSpPr/>
          <p:nvPr/>
        </p:nvCxnSpPr>
        <p:spPr>
          <a:xfrm flipH="1">
            <a:off x="10457651" y="-537029"/>
            <a:ext cx="1439174" cy="7640473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5" name="Google Shape;415;p5"/>
          <p:cNvSpPr/>
          <p:nvPr/>
        </p:nvSpPr>
        <p:spPr>
          <a:xfrm>
            <a:off x="4890068" y="2336007"/>
            <a:ext cx="2372586" cy="6096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p6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421" name="Google Shape;421;p6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p6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428" name="Google Shape;428;p6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6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436" name="Google Shape;436;p6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5" name="Google Shape;445;p6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446" name="Google Shape;446;p6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5" name="Google Shape;455;p6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6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7" name="Google Shape;457;p6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458" name="Google Shape;458;p6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459" name="Google Shape;459;p6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460" name="Google Shape;460;p6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461" name="Google Shape;461;p6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462" name="Google Shape;462;p6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64" name="Google Shape;464;p6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65" name="Google Shape;465;p6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66" name="Google Shape;46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6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9" name="Google Shape;469;p6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70" name="Google Shape;470;p6"/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作品概述</a:t>
            </a:r>
            <a:endParaRPr/>
          </a:p>
        </p:txBody>
      </p:sp>
      <p:sp>
        <p:nvSpPr>
          <p:cNvPr id="471" name="Google Shape;471;p6"/>
          <p:cNvSpPr txBox="1"/>
          <p:nvPr/>
        </p:nvSpPr>
        <p:spPr>
          <a:xfrm>
            <a:off x="1444107" y="3732839"/>
            <a:ext cx="503903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參考近年上市格鬥遊戲，進行下列主題概述</a:t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基本配置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遊戲模式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操作概述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美術風格</a:t>
            </a:r>
            <a:endParaRPr/>
          </a:p>
        </p:txBody>
      </p:sp>
      <p:grpSp>
        <p:nvGrpSpPr>
          <p:cNvPr id="472" name="Google Shape;472;p6"/>
          <p:cNvGrpSpPr/>
          <p:nvPr/>
        </p:nvGrpSpPr>
        <p:grpSpPr>
          <a:xfrm>
            <a:off x="6858480" y="3207823"/>
            <a:ext cx="4110631" cy="2464008"/>
            <a:chOff x="6891248" y="3302455"/>
            <a:chExt cx="4110631" cy="2464008"/>
          </a:xfrm>
        </p:grpSpPr>
        <p:pic>
          <p:nvPicPr>
            <p:cNvPr descr="STREET FIGHTER V CHAMPION EDITION 官方線上指南" id="473" name="Google Shape;473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891248" y="3383357"/>
              <a:ext cx="1648428" cy="12577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uilty Gear -Strive- | Guilty Gear Wiki | Fandom" id="474" name="Google Shape;474;p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91248" y="4754473"/>
              <a:ext cx="3607963" cy="10119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eスポーツ大会 競技説明 - 大乱闘スマッシュブラザーズSPECIAL" id="475" name="Google Shape;475;p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106365" y="3302455"/>
              <a:ext cx="2895514" cy="14409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7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481" name="Google Shape;481;p7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7" name="Google Shape;487;p7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488" name="Google Shape;488;p7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5" name="Google Shape;495;p7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496" name="Google Shape;496;p7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" name="Google Shape;505;p7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506" name="Google Shape;506;p7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5" name="Google Shape;515;p7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7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7" name="Google Shape;517;p7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518" name="Google Shape;518;p7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519" name="Google Shape;519;p7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520" name="Google Shape;520;p7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521" name="Google Shape;521;p7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522" name="Google Shape;522;p7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4" name="Google Shape;524;p7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5" name="Google Shape;525;p7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26" name="Google Shape;52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7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9" name="Google Shape;529;p7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0" name="Google Shape;530;p7"/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作品概述－基本配置</a:t>
            </a:r>
            <a:endParaRPr/>
          </a:p>
        </p:txBody>
      </p:sp>
      <p:sp>
        <p:nvSpPr>
          <p:cNvPr id="531" name="Google Shape;531;p7"/>
          <p:cNvSpPr txBox="1"/>
          <p:nvPr/>
        </p:nvSpPr>
        <p:spPr>
          <a:xfrm>
            <a:off x="1444107" y="3732839"/>
            <a:ext cx="503903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運行平台：PC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遊戲類型：3D橫版格鬥遊戲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遊戲族群：年輕族群，中度遊戲玩家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遊戲人數：1~2人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操控設備：鍵盤、搖桿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可用角色：4位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8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537" name="Google Shape;537;p8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" name="Google Shape;543;p8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544" name="Google Shape;544;p8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1" name="Google Shape;551;p8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552" name="Google Shape;552;p8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8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8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1" name="Google Shape;561;p8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562" name="Google Shape;562;p8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1" name="Google Shape;571;p8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2" name="Google Shape;57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045" y="3077516"/>
            <a:ext cx="4965988" cy="2793368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8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4" name="Google Shape;574;p8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575" name="Google Shape;575;p8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576" name="Google Shape;576;p8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577" name="Google Shape;577;p8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578" name="Google Shape;578;p8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579" name="Google Shape;579;p8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81" name="Google Shape;581;p8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2" name="Google Shape;582;p8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83" name="Google Shape;58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8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6" name="Google Shape;586;p8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7" name="Google Shape;587;p8"/>
          <p:cNvSpPr txBox="1"/>
          <p:nvPr/>
        </p:nvSpPr>
        <p:spPr>
          <a:xfrm>
            <a:off x="1444108" y="3063037"/>
            <a:ext cx="43859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作品概述－遊戲模式</a:t>
            </a:r>
            <a:endParaRPr/>
          </a:p>
        </p:txBody>
      </p:sp>
      <p:sp>
        <p:nvSpPr>
          <p:cNvPr id="588" name="Google Shape;588;p8"/>
          <p:cNvSpPr txBox="1"/>
          <p:nvPr/>
        </p:nvSpPr>
        <p:spPr>
          <a:xfrm>
            <a:off x="1444108" y="3732839"/>
            <a:ext cx="4385938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《快打旋風V》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類似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作品《</a:t>
            </a: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快打旋風系列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》、《拳皇系列》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回合KO制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必殺技系統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連招系統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9"/>
          <p:cNvGrpSpPr/>
          <p:nvPr/>
        </p:nvGrpSpPr>
        <p:grpSpPr>
          <a:xfrm>
            <a:off x="-49374871" y="-39805689"/>
            <a:ext cx="111743846" cy="46663690"/>
            <a:chOff x="-6172407" y="2117213"/>
            <a:chExt cx="11352585" cy="4740785"/>
          </a:xfrm>
        </p:grpSpPr>
        <p:sp>
          <p:nvSpPr>
            <p:cNvPr id="594" name="Google Shape;594;p9"/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fmla="val 32779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fmla="val 36962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fmla="val 31023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0" name="Google Shape;600;p9"/>
          <p:cNvGrpSpPr/>
          <p:nvPr/>
        </p:nvGrpSpPr>
        <p:grpSpPr>
          <a:xfrm>
            <a:off x="-50192644" y="-45476477"/>
            <a:ext cx="112510952" cy="52338340"/>
            <a:chOff x="-7778700" y="1540699"/>
            <a:chExt cx="11430519" cy="5317299"/>
          </a:xfrm>
        </p:grpSpPr>
        <p:sp>
          <p:nvSpPr>
            <p:cNvPr id="601" name="Google Shape;601;p9"/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fmla="val 36379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fmla="val 3626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fmla="val 29071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fmla="val 32795" name="adj1"/>
                <a:gd fmla="val 0" name="adj2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8" name="Google Shape;608;p9"/>
          <p:cNvGrpSpPr/>
          <p:nvPr/>
        </p:nvGrpSpPr>
        <p:grpSpPr>
          <a:xfrm>
            <a:off x="-50209478" y="-39794658"/>
            <a:ext cx="131371342" cy="46663690"/>
            <a:chOff x="-9433967" y="2117213"/>
            <a:chExt cx="13346635" cy="4740785"/>
          </a:xfrm>
        </p:grpSpPr>
        <p:sp>
          <p:nvSpPr>
            <p:cNvPr id="609" name="Google Shape;609;p9"/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fmla="val 41668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fmla="val 3344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fmla="val 34155" name="adj1"/>
                <a:gd fmla="val 0" name="adj2"/>
              </a:avLst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8" name="Google Shape;618;p9"/>
          <p:cNvGrpSpPr/>
          <p:nvPr/>
        </p:nvGrpSpPr>
        <p:grpSpPr>
          <a:xfrm>
            <a:off x="-50209477" y="-6270211"/>
            <a:ext cx="158114594" cy="13139403"/>
            <a:chOff x="-11681699" y="5523104"/>
            <a:chExt cx="16063608" cy="1334894"/>
          </a:xfrm>
        </p:grpSpPr>
        <p:sp>
          <p:nvSpPr>
            <p:cNvPr id="619" name="Google Shape;619;p9"/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fmla="val 41308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8" name="Google Shape;628;p9"/>
          <p:cNvSpPr/>
          <p:nvPr/>
        </p:nvSpPr>
        <p:spPr>
          <a:xfrm>
            <a:off x="853974" y="1680703"/>
            <a:ext cx="10485722" cy="5173427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9" name="Google Shape;62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641" y="3077516"/>
            <a:ext cx="4964796" cy="27933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9"/>
          <p:cNvSpPr/>
          <p:nvPr/>
        </p:nvSpPr>
        <p:spPr>
          <a:xfrm rot="10800000">
            <a:off x="9856121" y="1596116"/>
            <a:ext cx="2335877" cy="5261881"/>
          </a:xfrm>
          <a:prstGeom prst="diagStripe">
            <a:avLst>
              <a:gd fmla="val 50000" name="adj"/>
            </a:avLst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31" name="Google Shape;631;p9"/>
          <p:cNvCxnSpPr/>
          <p:nvPr/>
        </p:nvCxnSpPr>
        <p:spPr>
          <a:xfrm flipH="1" rot="-5400000">
            <a:off x="8143950" y="568250"/>
            <a:ext cx="2962500" cy="962400"/>
          </a:xfrm>
          <a:prstGeom prst="bentConnector3">
            <a:avLst>
              <a:gd fmla="val 31568" name="adj1"/>
            </a:avLst>
          </a:prstGeom>
          <a:noFill/>
          <a:ln cap="flat" cmpd="thickThin" w="63500">
            <a:solidFill>
              <a:schemeClr val="lt1"/>
            </a:solidFill>
            <a:prstDash val="solid"/>
            <a:miter lim="800000"/>
            <a:headEnd len="med" w="med" type="oval"/>
            <a:tailEnd len="lg" w="lg" type="oval"/>
          </a:ln>
        </p:spPr>
      </p:cxnSp>
      <p:cxnSp>
        <p:nvCxnSpPr>
          <p:cNvPr id="632" name="Google Shape;632;p9"/>
          <p:cNvCxnSpPr/>
          <p:nvPr/>
        </p:nvCxnSpPr>
        <p:spPr>
          <a:xfrm>
            <a:off x="6858480" y="762000"/>
            <a:ext cx="4752300" cy="1193700"/>
          </a:xfrm>
          <a:prstGeom prst="bentConnector3">
            <a:avLst>
              <a:gd fmla="val 50001" name="adj1"/>
            </a:avLst>
          </a:prstGeom>
          <a:noFill/>
          <a:ln cap="flat" cmpd="tri" w="63500">
            <a:solidFill>
              <a:schemeClr val="l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633" name="Google Shape;633;p9"/>
          <p:cNvCxnSpPr/>
          <p:nvPr/>
        </p:nvCxnSpPr>
        <p:spPr>
          <a:xfrm flipH="1">
            <a:off x="5105362" y="291789"/>
            <a:ext cx="7222200" cy="971100"/>
          </a:xfrm>
          <a:prstGeom prst="bentConnector3">
            <a:avLst>
              <a:gd fmla="val 34174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sm" w="sm" type="oval"/>
          </a:ln>
        </p:spPr>
      </p:cxnSp>
      <p:cxnSp>
        <p:nvCxnSpPr>
          <p:cNvPr id="634" name="Google Shape;634;p9"/>
          <p:cNvCxnSpPr/>
          <p:nvPr/>
        </p:nvCxnSpPr>
        <p:spPr>
          <a:xfrm flipH="1" rot="5400000">
            <a:off x="8743453" y="2394484"/>
            <a:ext cx="4623300" cy="1111500"/>
          </a:xfrm>
          <a:prstGeom prst="bentConnector3">
            <a:avLst>
              <a:gd fmla="val 60987" name="adj1"/>
            </a:avLst>
          </a:prstGeom>
          <a:noFill/>
          <a:ln cap="flat" cmpd="dbl" w="63500">
            <a:solidFill>
              <a:schemeClr val="lt1"/>
            </a:solidFill>
            <a:prstDash val="solid"/>
            <a:miter lim="800000"/>
            <a:headEnd len="sm" w="sm" type="oval"/>
            <a:tailEnd len="med" w="med" type="oval"/>
          </a:ln>
        </p:spPr>
      </p:cxnSp>
      <p:grpSp>
        <p:nvGrpSpPr>
          <p:cNvPr id="635" name="Google Shape;635;p9"/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636" name="Google Shape;636;p9"/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fmla="val 0" name="adj"/>
              </a:avLst>
            </a:prstGeom>
            <a:solidFill>
              <a:srgbClr val="D5DB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>
                <a:gd fmla="val 50000" name="adj"/>
              </a:avLst>
            </a:prstGeom>
            <a:solidFill>
              <a:srgbClr val="8296B0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38" name="Google Shape;638;p9"/>
          <p:cNvCxnSpPr/>
          <p:nvPr/>
        </p:nvCxnSpPr>
        <p:spPr>
          <a:xfrm flipH="1">
            <a:off x="-124601" y="-157874"/>
            <a:ext cx="6049151" cy="2966645"/>
          </a:xfrm>
          <a:prstGeom prst="straightConnector1">
            <a:avLst/>
          </a:prstGeom>
          <a:noFill/>
          <a:ln cap="flat" cmpd="tri" w="152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9" name="Google Shape;639;p9"/>
          <p:cNvCxnSpPr/>
          <p:nvPr/>
        </p:nvCxnSpPr>
        <p:spPr>
          <a:xfrm flipH="1">
            <a:off x="-124601" y="-157874"/>
            <a:ext cx="10039303" cy="1420617"/>
          </a:xfrm>
          <a:prstGeom prst="straightConnector1">
            <a:avLst/>
          </a:prstGeom>
          <a:noFill/>
          <a:ln cap="flat" cmpd="thickThin" w="228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40" name="Google Shape;64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2787" y="1083187"/>
            <a:ext cx="1034026" cy="1034026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9"/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43" name="Google Shape;643;p9"/>
          <p:cNvCxnSpPr/>
          <p:nvPr/>
        </p:nvCxnSpPr>
        <p:spPr>
          <a:xfrm flipH="1">
            <a:off x="4800599" y="5568892"/>
            <a:ext cx="7526962" cy="1441508"/>
          </a:xfrm>
          <a:prstGeom prst="straightConnector1">
            <a:avLst/>
          </a:prstGeom>
          <a:noFill/>
          <a:ln cap="flat" cmpd="thinThick" w="152400">
            <a:solidFill>
              <a:srgbClr val="ACB8C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4" name="Google Shape;644;p9"/>
          <p:cNvSpPr txBox="1"/>
          <p:nvPr/>
        </p:nvSpPr>
        <p:spPr>
          <a:xfrm>
            <a:off x="1444108" y="3063037"/>
            <a:ext cx="438653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作品概述－操作概述</a:t>
            </a:r>
            <a:endParaRPr/>
          </a:p>
        </p:txBody>
      </p:sp>
      <p:sp>
        <p:nvSpPr>
          <p:cNvPr id="645" name="Google Shape;645;p9"/>
          <p:cNvSpPr txBox="1"/>
          <p:nvPr/>
        </p:nvSpPr>
        <p:spPr>
          <a:xfrm>
            <a:off x="1444108" y="3732839"/>
            <a:ext cx="4386534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</a:t>
            </a:r>
            <a:r>
              <a:rPr b="1"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《任天堂明星大亂鬥》</a:t>
            </a:r>
            <a:endParaRPr b="1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類似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作品《</a:t>
            </a:r>
            <a:r>
              <a:rPr lang="zh-TW" sz="14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死神VS火影</a:t>
            </a:r>
            <a:r>
              <a:rPr b="0" i="0" lang="zh-TW" sz="1400" u="none" strike="noStrike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》、《王牌對決》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strike="noStrike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無方向鎖定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主動防禦</a:t>
            </a:r>
            <a:endParaRPr sz="2000">
              <a:solidFill>
                <a:srgbClr val="59595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</a:pPr>
            <a:r>
              <a:rPr lang="zh-TW" sz="20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容易上手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6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2021-10-03T17:53:59Z</dcterms:created>
  <dc:creator>Centon 千童古</dc:creator>
</cp:coreProperties>
</file>